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59"/>
  </p:notesMasterIdLst>
  <p:sldIdLst>
    <p:sldId id="256" r:id="rId2"/>
    <p:sldId id="259" r:id="rId3"/>
    <p:sldId id="258" r:id="rId4"/>
    <p:sldId id="260" r:id="rId5"/>
    <p:sldId id="271" r:id="rId6"/>
    <p:sldId id="274" r:id="rId7"/>
    <p:sldId id="267" r:id="rId8"/>
    <p:sldId id="338" r:id="rId9"/>
    <p:sldId id="339" r:id="rId10"/>
    <p:sldId id="262" r:id="rId11"/>
    <p:sldId id="269" r:id="rId12"/>
    <p:sldId id="275" r:id="rId13"/>
    <p:sldId id="268" r:id="rId14"/>
    <p:sldId id="314" r:id="rId15"/>
    <p:sldId id="350" r:id="rId16"/>
    <p:sldId id="278" r:id="rId17"/>
    <p:sldId id="329" r:id="rId18"/>
    <p:sldId id="279" r:id="rId19"/>
    <p:sldId id="368" r:id="rId20"/>
    <p:sldId id="369" r:id="rId21"/>
    <p:sldId id="283" r:id="rId22"/>
    <p:sldId id="370" r:id="rId23"/>
    <p:sldId id="330" r:id="rId24"/>
    <p:sldId id="323" r:id="rId25"/>
    <p:sldId id="328" r:id="rId26"/>
    <p:sldId id="324" r:id="rId27"/>
    <p:sldId id="322" r:id="rId28"/>
    <p:sldId id="325" r:id="rId29"/>
    <p:sldId id="345" r:id="rId30"/>
    <p:sldId id="273" r:id="rId31"/>
    <p:sldId id="277" r:id="rId32"/>
    <p:sldId id="280" r:id="rId33"/>
    <p:sldId id="286" r:id="rId34"/>
    <p:sldId id="343" r:id="rId35"/>
    <p:sldId id="289" r:id="rId36"/>
    <p:sldId id="290" r:id="rId37"/>
    <p:sldId id="291" r:id="rId38"/>
    <p:sldId id="347" r:id="rId39"/>
    <p:sldId id="292" r:id="rId40"/>
    <p:sldId id="365" r:id="rId41"/>
    <p:sldId id="302" r:id="rId42"/>
    <p:sldId id="354" r:id="rId43"/>
    <p:sldId id="294" r:id="rId44"/>
    <p:sldId id="359" r:id="rId45"/>
    <p:sldId id="351" r:id="rId46"/>
    <p:sldId id="352" r:id="rId47"/>
    <p:sldId id="355" r:id="rId48"/>
    <p:sldId id="353" r:id="rId49"/>
    <p:sldId id="366" r:id="rId50"/>
    <p:sldId id="356" r:id="rId51"/>
    <p:sldId id="357" r:id="rId52"/>
    <p:sldId id="361" r:id="rId53"/>
    <p:sldId id="362" r:id="rId54"/>
    <p:sldId id="363" r:id="rId55"/>
    <p:sldId id="364" r:id="rId56"/>
    <p:sldId id="340" r:id="rId57"/>
    <p:sldId id="348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>
        <p:scale>
          <a:sx n="65" d="100"/>
          <a:sy n="65" d="100"/>
        </p:scale>
        <p:origin x="1291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E6019-E7EE-491B-B44F-30FD90109156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80816-C94D-47F5-85FC-DE324DD577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0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1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1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067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1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773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8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6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8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45" y="615856"/>
            <a:ext cx="5486400" cy="68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42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9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7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7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1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8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7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8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2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E719-D6C5-48BB-B5D0-E304808352BB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CBBE36-902F-4F53-B63B-9E4A9D5A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6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noco4-hhorse.com/wp-content/uploads/2024/10/Rule-Book-Updated-October-2024.pdf" TargetMode="External"/><Relationship Id="rId2" Type="http://schemas.openxmlformats.org/officeDocument/2006/relationships/hyperlink" Target="https://www.evergreenfair.org/249/4-H-Departmen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Fairsuperintendent@snoco4-hhorse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qlbUawe8GEKJfE0KalA-4lPoFY0QlIVKj0kV3r8u_btUNTVSQzhNWVJRSDAyU0dYNkZLSUFQOFNIMS4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green.fairwir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jpg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5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5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5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093B-EFB9-B646-D0DE-9F3143810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8520"/>
            <a:ext cx="5634990" cy="474067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Prepare for Fair Presentation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F69689CE-9B2D-D988-D490-12FFE70A73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0113" y="634981"/>
            <a:ext cx="5664757" cy="55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950" y="871854"/>
            <a:ext cx="11099800" cy="61350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2">
              <a:spcBef>
                <a:spcPts val="100"/>
              </a:spcBef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     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Evergreen</a:t>
            </a:r>
            <a:r>
              <a:rPr sz="28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State</a:t>
            </a:r>
            <a:r>
              <a:rPr sz="2800" spc="-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Fair</a:t>
            </a:r>
            <a:r>
              <a:rPr sz="2800" spc="-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4-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28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Horse</a:t>
            </a:r>
            <a:r>
              <a:rPr sz="2800" spc="-1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Exhibitor’s</a:t>
            </a:r>
            <a:r>
              <a:rPr sz="28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Guide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Dept</a:t>
            </a:r>
            <a:r>
              <a:rPr sz="28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endParaRPr lang="en-US" sz="2800" spc="-5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97865" lvl="5" indent="-227965"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2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4-H Departments | Evergreen State Fairgrounds, WA - Official Website</a:t>
            </a:r>
            <a:endParaRPr lang="en-US" sz="2800" dirty="0">
              <a:solidFill>
                <a:srgbClr val="00B0F0"/>
              </a:solidFill>
            </a:endParaRPr>
          </a:p>
          <a:p>
            <a:pPr marL="697865" lvl="5" indent="-227965"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endParaRPr lang="en-US" sz="1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469900" lvl="2">
              <a:spcBef>
                <a:spcPts val="140"/>
              </a:spcBef>
              <a:tabLst>
                <a:tab pos="697865" algn="l"/>
              </a:tabLst>
            </a:pPr>
            <a:r>
              <a:rPr lang="en-US" sz="2800" spc="-20" dirty="0">
                <a:solidFill>
                  <a:schemeClr val="bg1"/>
                </a:solidFill>
                <a:latin typeface="Calibri"/>
                <a:cs typeface="Calibri"/>
              </a:rPr>
              <a:t>State 4-H Equine Rule Book</a:t>
            </a:r>
            <a:endParaRPr lang="en-US" sz="2800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97865" lvl="2" indent="-227965"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28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Rule-Book-Updated-October-2024.pdf</a:t>
            </a:r>
            <a:endParaRPr lang="en-US" sz="2800" dirty="0">
              <a:solidFill>
                <a:srgbClr val="00B0F0"/>
              </a:solidFill>
            </a:endParaRPr>
          </a:p>
          <a:p>
            <a:pPr marL="697865" lvl="2" indent="-227965"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endParaRPr lang="en-US" sz="1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584200" indent="-571500">
              <a:buFont typeface="Arial"/>
              <a:buChar char="•"/>
            </a:pPr>
            <a:r>
              <a:rPr lang="en-US" sz="2800" dirty="0">
                <a:latin typeface="Calibri"/>
                <a:ea typeface="+mn-ea"/>
                <a:cs typeface="Calibri"/>
              </a:rPr>
              <a:t>Snohomish County 4-H Rules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Horse show etiquette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Refer to County Reference Guide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When and how to talk with the judge</a:t>
            </a:r>
          </a:p>
          <a:p>
            <a:pPr marL="1200150" lvl="2" indent="-285750">
              <a:buFont typeface="Arial"/>
              <a:buChar char="•"/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Make arrangements with office after your section is complete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No coaching from the rail during a class</a:t>
            </a:r>
          </a:p>
          <a:p>
            <a:pPr marL="697865" lvl="2" indent="-227965">
              <a:spcBef>
                <a:spcPts val="140"/>
              </a:spcBef>
              <a:buFont typeface="Arial"/>
              <a:buChar char="•"/>
              <a:tabLst>
                <a:tab pos="697865" algn="l"/>
              </a:tabLst>
            </a:pPr>
            <a:endParaRPr sz="28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64D36FA-E35F-B39E-2A90-036B61E26CE8}"/>
              </a:ext>
            </a:extLst>
          </p:cNvPr>
          <p:cNvSpPr txBox="1">
            <a:spLocks/>
          </p:cNvSpPr>
          <p:nvPr/>
        </p:nvSpPr>
        <p:spPr>
          <a:xfrm>
            <a:off x="0" y="128247"/>
            <a:ext cx="12191999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dirty="0">
                <a:solidFill>
                  <a:schemeClr val="bg1"/>
                </a:solidFill>
              </a:rPr>
              <a:t>Review</a:t>
            </a:r>
            <a:r>
              <a:rPr lang="en-US" sz="4300" spc="165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Rules</a:t>
            </a:r>
            <a:r>
              <a:rPr lang="en-US" sz="4300" spc="170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and</a:t>
            </a:r>
            <a:r>
              <a:rPr lang="en-US" sz="4300" spc="170" dirty="0">
                <a:solidFill>
                  <a:schemeClr val="bg1"/>
                </a:solidFill>
              </a:rPr>
              <a:t> </a:t>
            </a:r>
            <a:r>
              <a:rPr lang="en-US" sz="4300" spc="-10" dirty="0">
                <a:solidFill>
                  <a:schemeClr val="bg1"/>
                </a:solidFill>
              </a:rPr>
              <a:t>Guidelines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678C1-6A1C-72B4-1206-1E63BE972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699F8BA-55D4-FAC1-226D-AB131A95C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0119"/>
            <a:ext cx="12191999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LEADERS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502FC47-C302-8D14-A4C8-B25BAC2F70D7}"/>
              </a:ext>
            </a:extLst>
          </p:cNvPr>
          <p:cNvSpPr txBox="1"/>
          <p:nvPr/>
        </p:nvSpPr>
        <p:spPr>
          <a:xfrm>
            <a:off x="916939" y="1222756"/>
            <a:ext cx="11081097" cy="192039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Fair Forms Need by </a:t>
            </a:r>
            <a:r>
              <a:rPr lang="en-US" sz="2800" spc="-10" dirty="0">
                <a:solidFill>
                  <a:srgbClr val="FF0000"/>
                </a:solidFill>
                <a:latin typeface="Calibri"/>
                <a:cs typeface="Calibri"/>
              </a:rPr>
              <a:t>XXXXXXX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Online Forms Can be Filled Out Online</a:t>
            </a:r>
            <a:endParaRPr lang="en-US" sz="2800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Submit to </a:t>
            </a:r>
            <a:r>
              <a:rPr lang="en-US" sz="2800" spc="-65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Fairsuperintendent@snoco4-</a:t>
            </a:r>
            <a:r>
              <a:rPr lang="en-US" sz="2800" spc="-10" dirty="0">
                <a:solidFill>
                  <a:srgbClr val="0070C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hhorse.com</a:t>
            </a:r>
            <a:endParaRPr lang="en-US" sz="28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697865" lvl="1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endParaRPr sz="280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D31BBB9-315A-9857-E5C5-78BAEF02F702}"/>
              </a:ext>
            </a:extLst>
          </p:cNvPr>
          <p:cNvSpPr txBox="1"/>
          <p:nvPr/>
        </p:nvSpPr>
        <p:spPr>
          <a:xfrm>
            <a:off x="916938" y="2754649"/>
            <a:ext cx="11081097" cy="48667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Fair pass form submitted by July 22nd</a:t>
            </a:r>
            <a:endParaRPr lang="en-US" sz="2800" spc="-1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3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9FE91F-D813-22BE-6C39-6CB52CA17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7234C5D-57DE-9EA7-13C3-79B94BF82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1418" y="222409"/>
            <a:ext cx="7376505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FAIR, PARKING &amp; RV PASSES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454171-9A60-B8ED-3B68-8C425F5CE837}"/>
              </a:ext>
            </a:extLst>
          </p:cNvPr>
          <p:cNvSpPr txBox="1"/>
          <p:nvPr/>
        </p:nvSpPr>
        <p:spPr>
          <a:xfrm>
            <a:off x="916939" y="1222756"/>
            <a:ext cx="11081097" cy="332847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Fair &amp; Parking Passes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Ordered as a Club for each member and parent that will be submitted by the Club Leader 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Fairgrounds will send a link to the Clubs to Purchase</a:t>
            </a:r>
          </a:p>
          <a:p>
            <a:pPr marL="927100" lvl="2">
              <a:spcBef>
                <a:spcPts val="434"/>
              </a:spcBef>
              <a:tabLst>
                <a:tab pos="240665" algn="l"/>
              </a:tabLst>
            </a:pPr>
            <a:endParaRPr lang="en-US" sz="2800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0665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RV Reservation are done online by each family as needed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 RV Parking Application 2025</a:t>
            </a:r>
            <a:endParaRPr lang="en-US" sz="2800" spc="-1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41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2E7BCD-92EA-F8E0-668C-52749EBC3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D7762F-D1F2-7BD7-037D-E00587A39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0119"/>
            <a:ext cx="12191999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MEMBERS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565BC42-1FC0-3573-CCA7-AE92F3069C86}"/>
              </a:ext>
            </a:extLst>
          </p:cNvPr>
          <p:cNvSpPr txBox="1"/>
          <p:nvPr/>
        </p:nvSpPr>
        <p:spPr>
          <a:xfrm>
            <a:off x="555450" y="810331"/>
            <a:ext cx="11081097" cy="60933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Sign Up on ShowWorks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Must Enter by </a:t>
            </a:r>
            <a:r>
              <a:rPr lang="en-US" sz="2800" spc="-10" dirty="0">
                <a:solidFill>
                  <a:srgbClr val="FF0000"/>
                </a:solidFill>
                <a:latin typeface="Calibri"/>
                <a:cs typeface="Calibri"/>
              </a:rPr>
              <a:t>July 17th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697865" lvl="1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hlinkClick r:id="rId2"/>
              </a:rPr>
              <a:t>Welcome to </a:t>
            </a:r>
            <a:r>
              <a:rPr lang="en-US" sz="2800" dirty="0" err="1">
                <a:hlinkClick r:id="rId2"/>
              </a:rPr>
              <a:t>ShoWorks</a:t>
            </a:r>
            <a:r>
              <a:rPr lang="en-US" sz="2800" dirty="0">
                <a:hlinkClick r:id="rId2"/>
              </a:rPr>
              <a:t>! </a:t>
            </a:r>
            <a:r>
              <a:rPr lang="en-US" sz="2800" dirty="0"/>
              <a:t>Here is the link</a:t>
            </a:r>
          </a:p>
          <a:p>
            <a:pPr marL="697865" lvl="1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Enter as Many Classes as You Wish</a:t>
            </a:r>
          </a:p>
          <a:p>
            <a:pPr marL="1155065" lvl="2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Walk/Trot Enters Only Walk/Trot Classes</a:t>
            </a:r>
          </a:p>
          <a:p>
            <a:pPr marL="1155065" lvl="2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Novice Enters Only Novice Classes</a:t>
            </a:r>
          </a:p>
          <a:p>
            <a:pPr marL="1155065" lvl="2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Regular Enters Only Regular Classes</a:t>
            </a:r>
          </a:p>
          <a:p>
            <a:pPr marL="697865" lvl="1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Will be Paid for up to 9 Premium Classes </a:t>
            </a:r>
          </a:p>
          <a:p>
            <a:pPr marL="1155065" lvl="2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Costume &amp; Versatility are Examples of NON-Premium Classes	</a:t>
            </a:r>
          </a:p>
          <a:p>
            <a:pPr marL="697865" lvl="1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Save Copy for Your Own Records</a:t>
            </a:r>
          </a:p>
          <a:p>
            <a:pPr marL="697865" lvl="1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Must bring medical release Form and emergency vet form to orientation for each section you are attending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97865" lvl="1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6FA50-44BC-FB42-647B-8238A1A15AD6}"/>
              </a:ext>
            </a:extLst>
          </p:cNvPr>
          <p:cNvSpPr txBox="1"/>
          <p:nvPr/>
        </p:nvSpPr>
        <p:spPr>
          <a:xfrm>
            <a:off x="-1352550" y="6858000"/>
            <a:ext cx="1581150" cy="51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0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3659" y="499364"/>
            <a:ext cx="11253966" cy="578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ts val="279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Fun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Games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310"/>
              </a:lnSpc>
              <a:buFont typeface="Arial"/>
              <a:buChar char="•"/>
              <a:tabLst>
                <a:tab pos="697865" algn="l"/>
              </a:tabLst>
            </a:pPr>
            <a:r>
              <a:rPr lang="en-US" sz="2000" dirty="0">
                <a:latin typeface="Calibri"/>
                <a:cs typeface="Calibri"/>
              </a:rPr>
              <a:t>Times will be announced each Section if time allows for fun games.</a:t>
            </a:r>
            <a:endParaRPr lang="en-US" sz="2400" dirty="0">
              <a:latin typeface="Calibri"/>
              <a:cs typeface="Calibri"/>
            </a:endParaRPr>
          </a:p>
          <a:p>
            <a:pPr marL="240029" indent="-227329">
              <a:lnSpc>
                <a:spcPts val="2790"/>
              </a:lnSpc>
              <a:spcBef>
                <a:spcPts val="8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Draft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Horses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310"/>
              </a:lnSpc>
              <a:buFont typeface="Arial"/>
              <a:buChar char="•"/>
              <a:tabLst>
                <a:tab pos="697865" algn="l"/>
              </a:tabLst>
            </a:pPr>
            <a:r>
              <a:rPr lang="en-US" sz="2000" dirty="0">
                <a:latin typeface="Calibri"/>
                <a:cs typeface="Calibri"/>
              </a:rPr>
              <a:t>There is an evening show each day except Wednesday </a:t>
            </a:r>
          </a:p>
          <a:p>
            <a:pPr marL="240029" indent="-227329">
              <a:lnSpc>
                <a:spcPts val="2745"/>
              </a:lnSpc>
              <a:spcBef>
                <a:spcPts val="200"/>
              </a:spcBef>
              <a:buFont typeface="Arial"/>
              <a:buChar char="•"/>
              <a:tabLst>
                <a:tab pos="240029" algn="l"/>
              </a:tabLst>
            </a:pPr>
            <a:r>
              <a:rPr lang="en-US" sz="2400" dirty="0">
                <a:latin typeface="Calibri"/>
                <a:cs typeface="Calibri"/>
              </a:rPr>
              <a:t>Costume</a:t>
            </a:r>
            <a:r>
              <a:rPr lang="en-US" sz="2400" spc="-3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Class must be Ethnically correct, and you must have a lead person</a:t>
            </a:r>
          </a:p>
          <a:p>
            <a:pPr marL="12700">
              <a:lnSpc>
                <a:spcPts val="3329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n-US" sz="2800" dirty="0">
                <a:latin typeface="Calibri"/>
                <a:cs typeface="Calibri"/>
              </a:rPr>
              <a:t>	</a:t>
            </a:r>
          </a:p>
          <a:p>
            <a:pPr marL="12700">
              <a:lnSpc>
                <a:spcPts val="3329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n-US" sz="2800" dirty="0">
                <a:latin typeface="Calibri"/>
                <a:cs typeface="Calibri"/>
              </a:rPr>
              <a:t>Do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not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enter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into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Callback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Classes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online</a:t>
            </a:r>
            <a:endParaRPr lang="en-US" sz="2800" dirty="0">
              <a:latin typeface="Calibri"/>
              <a:cs typeface="Calibri"/>
            </a:endParaRPr>
          </a:p>
          <a:p>
            <a:pPr marL="697230" marR="5080" lvl="1" indent="-227329">
              <a:lnSpc>
                <a:spcPts val="2300"/>
              </a:lnSpc>
              <a:spcBef>
                <a:spcPts val="530"/>
              </a:spcBef>
              <a:buFont typeface="Arial"/>
              <a:buChar char="•"/>
              <a:tabLst>
                <a:tab pos="698500" algn="l"/>
              </a:tabLst>
            </a:pPr>
            <a:r>
              <a:rPr lang="en-US" sz="2400" dirty="0">
                <a:latin typeface="Calibri"/>
                <a:cs typeface="Calibri"/>
              </a:rPr>
              <a:t>These</a:t>
            </a:r>
            <a:r>
              <a:rPr lang="en-US" sz="2400" spc="-4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will</a:t>
            </a:r>
            <a:r>
              <a:rPr lang="en-US" sz="2400" spc="-5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only</a:t>
            </a:r>
            <a:r>
              <a:rPr lang="en-US" sz="2400" spc="-5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be</a:t>
            </a:r>
            <a:r>
              <a:rPr lang="en-US" sz="2400" spc="-4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used</a:t>
            </a:r>
            <a:r>
              <a:rPr lang="en-US" sz="2400" spc="-5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if</a:t>
            </a:r>
            <a:r>
              <a:rPr lang="en-US" sz="2400" spc="-4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we</a:t>
            </a:r>
            <a:r>
              <a:rPr lang="en-US" sz="2400" spc="-4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have</a:t>
            </a:r>
            <a:r>
              <a:rPr lang="en-US" sz="2400" spc="-4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big</a:t>
            </a:r>
            <a:r>
              <a:rPr lang="en-US" sz="2400" spc="-5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classes</a:t>
            </a:r>
            <a:r>
              <a:rPr lang="en-US" sz="2400" spc="-5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and</a:t>
            </a:r>
            <a:r>
              <a:rPr lang="en-US" sz="2400" spc="-4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need</a:t>
            </a:r>
            <a:r>
              <a:rPr lang="en-US" sz="2400" spc="-5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to</a:t>
            </a:r>
            <a:r>
              <a:rPr lang="en-US" sz="2400" spc="-5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have</a:t>
            </a:r>
            <a:r>
              <a:rPr lang="en-US" sz="2400" spc="-4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lots</a:t>
            </a:r>
            <a:r>
              <a:rPr lang="en-US" sz="2400" spc="-4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to</a:t>
            </a:r>
            <a:r>
              <a:rPr lang="en-US" sz="2400" spc="-5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divide</a:t>
            </a:r>
            <a:r>
              <a:rPr lang="en-US" sz="2400" spc="-45" dirty="0">
                <a:latin typeface="Calibri"/>
                <a:cs typeface="Calibri"/>
              </a:rPr>
              <a:t> </a:t>
            </a:r>
            <a:r>
              <a:rPr lang="en-US" sz="2400" spc="-25" dirty="0">
                <a:latin typeface="Calibri"/>
                <a:cs typeface="Calibri"/>
              </a:rPr>
              <a:t>the 	</a:t>
            </a:r>
            <a:r>
              <a:rPr lang="en-US" sz="2400" dirty="0">
                <a:latin typeface="Calibri"/>
                <a:cs typeface="Calibri"/>
              </a:rPr>
              <a:t>class</a:t>
            </a:r>
            <a:r>
              <a:rPr lang="en-US" sz="2400" spc="-7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size</a:t>
            </a:r>
            <a:r>
              <a:rPr lang="en-US" sz="2400" spc="-60" dirty="0">
                <a:latin typeface="Calibri"/>
                <a:cs typeface="Calibri"/>
              </a:rPr>
              <a:t> </a:t>
            </a:r>
            <a:r>
              <a:rPr lang="en-US" sz="2400" spc="-25" dirty="0">
                <a:latin typeface="Calibri"/>
                <a:cs typeface="Calibri"/>
              </a:rPr>
              <a:t>up</a:t>
            </a:r>
            <a:endParaRPr lang="en-US" sz="24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latin typeface="Calibri"/>
                <a:cs typeface="Calibri"/>
              </a:rPr>
              <a:t>No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cross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entering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must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stay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spc="-30" dirty="0">
                <a:latin typeface="Calibri"/>
                <a:cs typeface="Calibri"/>
              </a:rPr>
              <a:t>Regular,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W/T/J,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Novice</a:t>
            </a:r>
            <a:r>
              <a:rPr lang="en-US" sz="2800" spc="-7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etc..</a:t>
            </a:r>
            <a:endParaRPr lang="en-US" sz="2800" dirty="0">
              <a:latin typeface="Calibri"/>
              <a:cs typeface="Calibri"/>
            </a:endParaRPr>
          </a:p>
          <a:p>
            <a:pPr marL="240029" marR="264795" indent="-227965">
              <a:lnSpc>
                <a:spcPts val="26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Medals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riders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MUST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be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advanced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classes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for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classes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they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are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in 	</a:t>
            </a:r>
            <a:r>
              <a:rPr lang="en-US" sz="2800" dirty="0">
                <a:latin typeface="Calibri"/>
                <a:cs typeface="Calibri"/>
              </a:rPr>
              <a:t>medals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for</a:t>
            </a:r>
            <a:endParaRPr lang="en-US"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latin typeface="Calibri"/>
                <a:cs typeface="Calibri"/>
              </a:rPr>
              <a:t>Signup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for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Herds </a:t>
            </a:r>
            <a:r>
              <a:rPr lang="en-US" sz="2800" spc="-10" dirty="0">
                <a:latin typeface="Calibri"/>
                <a:cs typeface="Calibri"/>
              </a:rPr>
              <a:t>on </a:t>
            </a:r>
            <a:r>
              <a:rPr lang="en-US" sz="2800" spc="-10" dirty="0" err="1">
                <a:latin typeface="Calibri"/>
                <a:cs typeface="Calibri"/>
              </a:rPr>
              <a:t>ShoWorks</a:t>
            </a:r>
            <a:r>
              <a:rPr lang="en-US" sz="2800" dirty="0">
                <a:latin typeface="Calibri"/>
                <a:cs typeface="Calibri"/>
              </a:rPr>
              <a:t> during your section regardless of when you</a:t>
            </a:r>
            <a:r>
              <a:rPr lang="en-US" sz="2800" spc="-55" dirty="0">
                <a:latin typeface="Calibri"/>
                <a:cs typeface="Calibri"/>
              </a:rPr>
              <a:t> are scheduled with your club. You can get premium for 3 Herds days</a:t>
            </a:r>
            <a:endParaRPr sz="2000" dirty="0">
              <a:latin typeface="Calibri"/>
              <a:cs typeface="Calibri"/>
            </a:endParaRPr>
          </a:p>
          <a:p>
            <a:pPr marL="2273935">
              <a:lnSpc>
                <a:spcPts val="2820"/>
              </a:lnSpc>
            </a:pPr>
            <a:r>
              <a:rPr sz="2600" b="1" dirty="0">
                <a:latin typeface="Calibri"/>
                <a:cs typeface="Calibri"/>
              </a:rPr>
              <a:t>Please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listen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to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announcements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for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changes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to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schedules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9592" y="5562600"/>
            <a:ext cx="1093036" cy="10930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1064" y="8817"/>
            <a:ext cx="1200936" cy="998278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83E9D6E0-3846-5B91-6F7B-4A62ADC2867E}"/>
              </a:ext>
            </a:extLst>
          </p:cNvPr>
          <p:cNvSpPr txBox="1">
            <a:spLocks/>
          </p:cNvSpPr>
          <p:nvPr/>
        </p:nvSpPr>
        <p:spPr>
          <a:xfrm>
            <a:off x="0" y="75060"/>
            <a:ext cx="12191999" cy="691215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400" spc="-10" dirty="0">
                <a:solidFill>
                  <a:schemeClr val="bg1"/>
                </a:solidFill>
              </a:rPr>
              <a:t>SCHEDULES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5993"/>
            <a:ext cx="12192000" cy="675185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sz="4300" spc="-10" dirty="0">
                <a:solidFill>
                  <a:schemeClr val="bg1"/>
                </a:solidFill>
              </a:rPr>
              <a:t>Horse Shop</a:t>
            </a:r>
            <a:r>
              <a:rPr lang="en-US" sz="4300" spc="-10" dirty="0">
                <a:solidFill>
                  <a:schemeClr val="bg1"/>
                </a:solidFill>
              </a:rPr>
              <a:t> Drop Off</a:t>
            </a:r>
            <a:endParaRPr sz="4300" spc="-1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45" y="1095755"/>
            <a:ext cx="7884159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>
              <a:lnSpc>
                <a:spcPts val="5190"/>
              </a:lnSpc>
              <a:spcBef>
                <a:spcPts val="100"/>
              </a:spcBef>
            </a:pPr>
            <a:r>
              <a:rPr sz="4400" b="0" dirty="0">
                <a:latin typeface="Calibri Light"/>
                <a:cs typeface="Calibri Light"/>
              </a:rPr>
              <a:t>Monday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August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lang="en-US" sz="4400" spc="-114" dirty="0">
                <a:latin typeface="Calibri Light"/>
                <a:cs typeface="Calibri Light"/>
              </a:rPr>
              <a:t>18th</a:t>
            </a:r>
            <a:r>
              <a:rPr sz="4400" b="0" spc="-114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4pm-</a:t>
            </a:r>
            <a:r>
              <a:rPr sz="4400" b="0" spc="-25" dirty="0">
                <a:latin typeface="Calibri Light"/>
                <a:cs typeface="Calibri Light"/>
              </a:rPr>
              <a:t>7pm</a:t>
            </a:r>
            <a:endParaRPr sz="4400" dirty="0">
              <a:latin typeface="Calibri Light"/>
              <a:cs typeface="Calibri Light"/>
            </a:endParaRPr>
          </a:p>
          <a:p>
            <a:pPr marL="240029" indent="-227329">
              <a:lnSpc>
                <a:spcPts val="2700"/>
              </a:lnSpc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Bring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your: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215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Photography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150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Paintings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ts val="2245"/>
              </a:lnSpc>
              <a:buFont typeface="Arial"/>
              <a:buChar char="•"/>
              <a:tabLst>
                <a:tab pos="697865" algn="l"/>
              </a:tabLst>
            </a:pPr>
            <a:r>
              <a:rPr sz="2000" spc="-10" dirty="0">
                <a:latin typeface="Calibri"/>
                <a:cs typeface="Calibri"/>
              </a:rPr>
              <a:t>Educational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45" y="2912364"/>
            <a:ext cx="3143250" cy="252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30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Art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work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95"/>
              </a:lnSpc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Pottery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95"/>
              </a:lnSpc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Drawings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6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Homemade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tack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5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Homemade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clothing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195"/>
              </a:lnSpc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Crafts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10"/>
              </a:lnSpc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Calibri"/>
                <a:cs typeface="Calibri"/>
              </a:rPr>
              <a:t>Posters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ts val="225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Model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Horse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items</a:t>
            </a:r>
            <a:endParaRPr sz="2000">
              <a:latin typeface="Calibri"/>
              <a:cs typeface="Calibri"/>
            </a:endParaRPr>
          </a:p>
          <a:p>
            <a:pPr marL="697865" lvl="1" indent="-227965">
              <a:lnSpc>
                <a:spcPts val="1985"/>
              </a:lnSpc>
              <a:buFont typeface="Arial"/>
              <a:buChar char="•"/>
              <a:tabLst>
                <a:tab pos="697865" algn="l"/>
              </a:tabLst>
            </a:pPr>
            <a:r>
              <a:rPr sz="1700" dirty="0">
                <a:latin typeface="Calibri"/>
                <a:cs typeface="Calibri"/>
              </a:rPr>
              <a:t>BE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CREATIVE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HAVE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FUN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1" y="5592051"/>
            <a:ext cx="6009106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libri"/>
                <a:cs typeface="Calibri"/>
              </a:rPr>
              <a:t>ITEM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MUST</a:t>
            </a:r>
            <a:r>
              <a:rPr lang="en-US" sz="27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FROM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THE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CURRENT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YEAR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9892" y="2826003"/>
            <a:ext cx="63842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alibri"/>
                <a:cs typeface="Calibri"/>
              </a:rPr>
              <a:t>SEE</a:t>
            </a:r>
            <a:r>
              <a:rPr sz="4000" spc="-6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DEPT</a:t>
            </a:r>
            <a:r>
              <a:rPr sz="4000" spc="-5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L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FOR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MORE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DETAILS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80" y="5630445"/>
            <a:ext cx="1093032" cy="10930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31847" y="222973"/>
            <a:ext cx="1443893" cy="12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71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45" y="2301747"/>
            <a:ext cx="10109835" cy="26879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9690">
              <a:lnSpc>
                <a:spcPts val="3000"/>
              </a:lnSpc>
              <a:spcBef>
                <a:spcPts val="500"/>
              </a:spcBef>
            </a:pPr>
            <a:r>
              <a:rPr sz="2800" dirty="0">
                <a:latin typeface="Calibri"/>
                <a:cs typeface="Calibri"/>
              </a:rPr>
              <a:t>Pick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shop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entries;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photography;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memorial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posters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informational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displays</a:t>
            </a:r>
            <a:endParaRPr sz="2800" dirty="0">
              <a:latin typeface="Calibri"/>
              <a:cs typeface="Calibri"/>
            </a:endParaRPr>
          </a:p>
          <a:p>
            <a:pPr marL="696595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6595" algn="l"/>
              </a:tabLst>
            </a:pPr>
            <a:r>
              <a:rPr sz="2400" dirty="0">
                <a:latin typeface="Calibri"/>
                <a:cs typeface="Calibri"/>
              </a:rPr>
              <a:t>Thursday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August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28th</a:t>
            </a:r>
            <a:endParaRPr sz="2400" dirty="0">
              <a:latin typeface="Calibri"/>
              <a:cs typeface="Calibri"/>
            </a:endParaRPr>
          </a:p>
          <a:p>
            <a:pPr marL="696595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6595" algn="l"/>
              </a:tabLst>
            </a:pPr>
            <a:r>
              <a:rPr sz="2400" dirty="0">
                <a:latin typeface="Calibri"/>
                <a:cs typeface="Calibri"/>
              </a:rPr>
              <a:t>From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pm-</a:t>
            </a:r>
            <a:r>
              <a:rPr lang="en-US" sz="2400" spc="-25" dirty="0">
                <a:latin typeface="Calibri"/>
                <a:cs typeface="Calibri"/>
              </a:rPr>
              <a:t>3</a:t>
            </a:r>
            <a:r>
              <a:rPr sz="2400" spc="-25" dirty="0">
                <a:latin typeface="Calibri"/>
                <a:cs typeface="Calibri"/>
              </a:rPr>
              <a:t>pm</a:t>
            </a:r>
            <a:endParaRPr sz="2400" dirty="0">
              <a:latin typeface="Calibri"/>
              <a:cs typeface="Calibri"/>
            </a:endParaRPr>
          </a:p>
          <a:p>
            <a:pPr marL="696595" marR="5080" indent="-227329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ensure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pick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happens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difficult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activity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supervisors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take, 	</a:t>
            </a:r>
            <a:r>
              <a:rPr sz="2400" dirty="0">
                <a:latin typeface="Calibri"/>
                <a:cs typeface="Calibri"/>
              </a:rPr>
              <a:t>store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arrange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delivery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forgotten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items</a:t>
            </a:r>
            <a:r>
              <a:rPr lang="en-US" sz="2400" spc="-10" dirty="0">
                <a:latin typeface="Calibri"/>
                <a:cs typeface="Calibri"/>
              </a:rPr>
              <a:t>. You may have someone else pick up for you.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1799" y="365126"/>
            <a:ext cx="1443888" cy="1200235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E56C3F7D-C591-5796-124B-D7B49AE58EFB}"/>
              </a:ext>
            </a:extLst>
          </p:cNvPr>
          <p:cNvSpPr txBox="1">
            <a:spLocks/>
          </p:cNvSpPr>
          <p:nvPr/>
        </p:nvSpPr>
        <p:spPr>
          <a:xfrm>
            <a:off x="0" y="275993"/>
            <a:ext cx="12192000" cy="675185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Horse Shop Pickup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>
            <a:extLst>
              <a:ext uri="{FF2B5EF4-FFF2-40B4-BE49-F238E27FC236}">
                <a16:creationId xmlns:a16="http://schemas.microsoft.com/office/drawing/2014/main" id="{369279BB-4F42-19FA-68BB-34783E7C72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4759" y="5235068"/>
            <a:ext cx="1627314" cy="1352708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39103854-D40B-B9E1-F605-3522A1DF5E3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0F74B1-F9A1-292C-1985-6769FCFDF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450" y="122100"/>
            <a:ext cx="5203099" cy="66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2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762" y="1761405"/>
            <a:ext cx="8510905" cy="372300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Shop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Division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Department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Horses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Entry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deadline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lang="en-US" sz="2400" dirty="0">
                <a:latin typeface="Calibri"/>
                <a:cs typeface="Calibri"/>
              </a:rPr>
              <a:t> Monday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August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lang="en-US" sz="2400" dirty="0">
                <a:latin typeface="Calibri"/>
                <a:cs typeface="Calibri"/>
              </a:rPr>
              <a:t>1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Online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sign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only</a:t>
            </a:r>
            <a:endParaRPr sz="2400" dirty="0">
              <a:latin typeface="Calibri"/>
              <a:cs typeface="Calibri"/>
            </a:endParaRPr>
          </a:p>
          <a:p>
            <a:pPr marL="1156335" lvl="2" indent="-229235" algn="just">
              <a:lnSpc>
                <a:spcPct val="100000"/>
              </a:lnSpc>
              <a:spcBef>
                <a:spcPts val="229"/>
              </a:spcBef>
              <a:buFont typeface="Adobe Clean SemiCondensed"/>
              <a:buChar char="■"/>
              <a:tabLst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sign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times</a:t>
            </a:r>
            <a:r>
              <a:rPr lang="en-US" sz="2000" dirty="0">
                <a:latin typeface="Calibri"/>
                <a:cs typeface="Calibri"/>
              </a:rPr>
              <a:t> for demonstrations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general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schedule</a:t>
            </a:r>
            <a:endParaRPr sz="2000" dirty="0">
              <a:latin typeface="Calibri"/>
              <a:cs typeface="Calibri"/>
            </a:endParaRPr>
          </a:p>
          <a:p>
            <a:pPr marL="240029" marR="1093470" indent="-22796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241300" algn="l"/>
                <a:tab pos="4794885" algn="l"/>
              </a:tabLst>
            </a:pPr>
            <a:r>
              <a:rPr sz="2800" spc="-25" dirty="0">
                <a:latin typeface="Calibri"/>
                <a:cs typeface="Calibri"/>
              </a:rPr>
              <a:t>DEMONSTRATIONS </a:t>
            </a:r>
            <a:r>
              <a:rPr sz="2800" dirty="0">
                <a:latin typeface="Calibri"/>
                <a:cs typeface="Calibri"/>
              </a:rPr>
              <a:t>Class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--</a:t>
            </a:r>
            <a:r>
              <a:rPr sz="2800" dirty="0">
                <a:latin typeface="Calibri"/>
                <a:cs typeface="Calibri"/>
              </a:rPr>
              <a:t>Limit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(1)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per 	</a:t>
            </a:r>
            <a:r>
              <a:rPr sz="2800" spc="-10" dirty="0">
                <a:latin typeface="Calibri"/>
                <a:cs typeface="Calibri"/>
              </a:rPr>
              <a:t>exhibitor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9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2LB10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Demonstrations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Juniors,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Intermediates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Seniors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dobe Clean SemiCondensed"/>
              <a:buChar char="■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9LB10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Demonstrations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Clover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Buds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1799" y="365126"/>
            <a:ext cx="1443888" cy="1200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3268CA87-BBB4-C71D-2078-C30208F5D949}"/>
              </a:ext>
            </a:extLst>
          </p:cNvPr>
          <p:cNvSpPr txBox="1">
            <a:spLocks/>
          </p:cNvSpPr>
          <p:nvPr/>
        </p:nvSpPr>
        <p:spPr>
          <a:xfrm>
            <a:off x="0" y="275993"/>
            <a:ext cx="12192000" cy="675185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DEMONSTRATIONS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1799" y="365126"/>
            <a:ext cx="1443888" cy="1200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92CE47-C7EC-FAE7-1592-752FC6BFB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775" y="123825"/>
            <a:ext cx="512445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6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3504" y="500507"/>
            <a:ext cx="13182600" cy="952522"/>
          </a:xfrm>
          <a:prstGeom prst="rect">
            <a:avLst/>
          </a:prstGeom>
        </p:spPr>
        <p:txBody>
          <a:bodyPr vert="horz" wrap="square" lIns="0" tIns="314596" rIns="0" bIns="0" rtlCol="0">
            <a:spAutoFit/>
          </a:bodyPr>
          <a:lstStyle/>
          <a:p>
            <a:pPr marL="3975735" marR="5080" indent="-2536190" algn="l">
              <a:lnSpc>
                <a:spcPts val="4700"/>
              </a:lnSpc>
              <a:spcBef>
                <a:spcPts val="650"/>
              </a:spcBef>
            </a:pPr>
            <a:r>
              <a:rPr lang="en-US" sz="5400" b="1" dirty="0">
                <a:solidFill>
                  <a:schemeClr val="bg1"/>
                </a:solidFill>
                <a:latin typeface="+mj-lt"/>
                <a:cs typeface="Algerian" panose="020F0502020204030204" pitchFamily="34" charset="0"/>
              </a:rPr>
              <a:t>Where the Magic Comes Alive in 2025</a:t>
            </a:r>
            <a:endParaRPr sz="5400" b="1" dirty="0">
              <a:solidFill>
                <a:schemeClr val="bg1"/>
              </a:solidFill>
              <a:latin typeface="+mj-lt"/>
              <a:cs typeface="Algerian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384" y="2123457"/>
            <a:ext cx="7891780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bg1"/>
                </a:solidFill>
                <a:latin typeface="Calibri"/>
                <a:cs typeface="Calibri"/>
              </a:rPr>
              <a:t>Melinda</a:t>
            </a:r>
            <a:r>
              <a:rPr sz="3200" b="1" spc="-1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bg1"/>
                </a:solidFill>
                <a:latin typeface="Calibri"/>
                <a:cs typeface="Calibri"/>
              </a:rPr>
              <a:t>Nelson,</a:t>
            </a:r>
            <a:r>
              <a:rPr sz="3200" b="1" spc="-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Superintendent</a:t>
            </a:r>
            <a:endParaRPr lang="en-US" sz="3200" b="1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1303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10" dirty="0">
                <a:solidFill>
                  <a:schemeClr val="bg1"/>
                </a:solidFill>
                <a:latin typeface="Calibri"/>
                <a:cs typeface="Calibri"/>
              </a:rPr>
              <a:t>425-737-2700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chemeClr val="bg1"/>
                </a:solidFill>
                <a:latin typeface="Calibri"/>
                <a:cs typeface="Calibri"/>
              </a:rPr>
              <a:t>Laurie</a:t>
            </a:r>
            <a:r>
              <a:rPr sz="3200" b="1" spc="-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bg1"/>
                </a:solidFill>
                <a:latin typeface="Calibri"/>
                <a:cs typeface="Calibri"/>
              </a:rPr>
              <a:t>Johnson,</a:t>
            </a:r>
            <a:r>
              <a:rPr sz="3200" b="1" spc="-1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chemeClr val="bg1"/>
                </a:solidFill>
                <a:latin typeface="Calibri"/>
                <a:cs typeface="Calibri"/>
              </a:rPr>
              <a:t>Assistant</a:t>
            </a:r>
            <a:r>
              <a:rPr sz="3200" b="1" spc="-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Superintendent</a:t>
            </a:r>
            <a:endParaRPr lang="en-US" sz="3200" b="1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200" b="1" spc="-10" dirty="0">
                <a:solidFill>
                  <a:schemeClr val="bg1"/>
                </a:solidFill>
                <a:latin typeface="Calibri"/>
                <a:cs typeface="Calibri"/>
              </a:rPr>
              <a:t>206-930-3844</a:t>
            </a:r>
          </a:p>
          <a:p>
            <a:pPr algn="ctr">
              <a:lnSpc>
                <a:spcPct val="100000"/>
              </a:lnSpc>
            </a:pPr>
            <a:endParaRPr lang="en-US" sz="3200" b="1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200" b="1" spc="-10" dirty="0">
                <a:solidFill>
                  <a:schemeClr val="bg1"/>
                </a:solidFill>
                <a:latin typeface="Calibri"/>
                <a:cs typeface="Calibri"/>
              </a:rPr>
              <a:t>Jennifer Munson, Assistant Superintendent</a:t>
            </a:r>
          </a:p>
          <a:p>
            <a:pPr algn="ctr">
              <a:lnSpc>
                <a:spcPct val="100000"/>
              </a:lnSpc>
            </a:pPr>
            <a:r>
              <a:rPr lang="en-US" sz="3200" b="1" spc="-10" dirty="0">
                <a:solidFill>
                  <a:schemeClr val="bg1"/>
                </a:solidFill>
                <a:latin typeface="Calibri"/>
                <a:cs typeface="Calibri"/>
              </a:rPr>
              <a:t>425-471-4532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B90B9-6A4F-817B-6772-FB6C260B8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56" y="1571334"/>
            <a:ext cx="3751560" cy="52104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1799" y="365126"/>
            <a:ext cx="1443888" cy="1200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23728F15-15BC-3821-A9E8-768341EEF32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89137" y="176212"/>
            <a:ext cx="5273813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8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1463" y="1795779"/>
            <a:ext cx="10234295" cy="404726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5430" marR="30480" indent="-227965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66700" algn="l"/>
              </a:tabLst>
            </a:pPr>
            <a:r>
              <a:rPr sz="2800" dirty="0">
                <a:latin typeface="Calibri"/>
                <a:cs typeface="Calibri"/>
              </a:rPr>
              <a:t>Groom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Squad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Registration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mailed</a:t>
            </a:r>
            <a:r>
              <a:rPr lang="en-US" sz="2800" dirty="0">
                <a:latin typeface="Calibri"/>
                <a:cs typeface="Calibri"/>
              </a:rPr>
              <a:t> or emailed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deadline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form.</a:t>
            </a:r>
            <a:endParaRPr lang="en-US" sz="2800" spc="-10" dirty="0">
              <a:latin typeface="Calibri"/>
              <a:cs typeface="Calibri"/>
            </a:endParaRPr>
          </a:p>
          <a:p>
            <a:pPr marL="265430" marR="30480" indent="-227965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667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838200" lvl="1" indent="-342900">
              <a:spcBef>
                <a:spcPts val="190"/>
              </a:spcBef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2400" dirty="0">
                <a:latin typeface="Calibri"/>
                <a:cs typeface="Calibri"/>
              </a:rPr>
              <a:t>**Sunday August 17, 2025** </a:t>
            </a:r>
          </a:p>
          <a:p>
            <a:pPr marL="838200" lvl="1" indent="-342900">
              <a:spcBef>
                <a:spcPts val="190"/>
              </a:spcBef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2400" dirty="0">
                <a:latin typeface="Calibri"/>
                <a:cs typeface="Calibri"/>
              </a:rPr>
              <a:t>Registration must be postmarked by August 8th, 2025 or</a:t>
            </a:r>
          </a:p>
          <a:p>
            <a:pPr marL="838200" lvl="1" indent="-342900">
              <a:spcBef>
                <a:spcPts val="190"/>
              </a:spcBef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2400" dirty="0">
                <a:latin typeface="Calibri"/>
                <a:cs typeface="Calibri"/>
              </a:rPr>
              <a:t>Emailed by August 13th</a:t>
            </a:r>
          </a:p>
          <a:p>
            <a:pPr marL="838200" lvl="1" indent="-342900">
              <a:spcBef>
                <a:spcPts val="190"/>
              </a:spcBef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2400" dirty="0">
                <a:latin typeface="Calibri"/>
                <a:cs typeface="Calibri"/>
              </a:rPr>
              <a:t>E-Mail entries to: Monica Garbutt</a:t>
            </a:r>
          </a:p>
          <a:p>
            <a:pPr marL="838200" lvl="1" indent="-342900">
              <a:spcBef>
                <a:spcPts val="190"/>
              </a:spcBef>
              <a:buFont typeface="Arial" panose="020B0604020202020204" pitchFamily="34" charset="0"/>
              <a:buChar char="•"/>
              <a:tabLst>
                <a:tab pos="723265" algn="l"/>
              </a:tabLst>
            </a:pPr>
            <a:r>
              <a:rPr lang="en-US" sz="2400" dirty="0">
                <a:latin typeface="Calibri"/>
                <a:cs typeface="Calibri"/>
              </a:rPr>
              <a:t>sno.co.groomsquad@gmail.com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400" dirty="0">
              <a:latin typeface="Calibri"/>
              <a:cs typeface="Calibri"/>
            </a:endParaRPr>
          </a:p>
          <a:p>
            <a:pPr marL="629920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SENIOR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TEAM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QUALIFY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80" y="5218864"/>
            <a:ext cx="1093032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47CC3EB-A178-3C1B-117F-88B35D9D3EC0}"/>
              </a:ext>
            </a:extLst>
          </p:cNvPr>
          <p:cNvSpPr txBox="1">
            <a:spLocks/>
          </p:cNvSpPr>
          <p:nvPr/>
        </p:nvSpPr>
        <p:spPr>
          <a:xfrm>
            <a:off x="0" y="356847"/>
            <a:ext cx="12191999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spc="-10" dirty="0" err="1">
                <a:solidFill>
                  <a:schemeClr val="bg1"/>
                </a:solidFill>
              </a:rPr>
              <a:t>Groomsquad</a:t>
            </a:r>
            <a:endParaRPr lang="en-US" sz="4300" spc="-1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80" y="481393"/>
            <a:ext cx="1093032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9400" y="5410200"/>
            <a:ext cx="1443893" cy="1200233"/>
          </a:xfrm>
          <a:prstGeom prst="rect">
            <a:avLst/>
          </a:prstGeom>
        </p:spPr>
      </p:pic>
      <p:pic>
        <p:nvPicPr>
          <p:cNvPr id="7" name="Picture 6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8A4E0B4A-683F-EF2A-9365-9BCC24514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49" y="123783"/>
            <a:ext cx="4913502" cy="66104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AA019C-92AA-8795-6C75-0E7F3DDEFE11}"/>
              </a:ext>
            </a:extLst>
          </p:cNvPr>
          <p:cNvSpPr/>
          <p:nvPr/>
        </p:nvSpPr>
        <p:spPr>
          <a:xfrm>
            <a:off x="5908431" y="861646"/>
            <a:ext cx="679938" cy="169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40FF0019-ADBD-8C65-A491-BE8818D9A3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1093036" cy="1093035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9175606F-B62C-598C-6DAD-871ECFFA10C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800" y="352425"/>
            <a:ext cx="1065240" cy="792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735978-9F5C-9D73-52EB-1EDB5CA8E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325" y="127260"/>
            <a:ext cx="4913793" cy="66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85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8987" y="1664667"/>
            <a:ext cx="4083270" cy="389529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66065" algn="l"/>
              </a:tabLst>
            </a:pPr>
            <a:r>
              <a:rPr sz="2800" dirty="0">
                <a:latin typeface="Calibri"/>
                <a:cs typeface="Calibri"/>
              </a:rPr>
              <a:t>August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</a:t>
            </a:r>
            <a:r>
              <a:rPr lang="en-US" sz="2800" spc="-20" dirty="0">
                <a:latin typeface="Calibri"/>
                <a:cs typeface="Calibri"/>
              </a:rPr>
              <a:t>4</a:t>
            </a:r>
            <a:r>
              <a:rPr sz="2850" spc="-30" baseline="23391" dirty="0">
                <a:latin typeface="Calibri"/>
                <a:cs typeface="Calibri"/>
              </a:rPr>
              <a:t>th</a:t>
            </a:r>
            <a:endParaRPr sz="2850" baseline="23391" dirty="0">
              <a:latin typeface="Calibri"/>
              <a:cs typeface="Calibri"/>
            </a:endParaRPr>
          </a:p>
          <a:p>
            <a:pPr marL="838200" lvl="1" indent="-342900">
              <a:lnSpc>
                <a:spcPct val="100000"/>
              </a:lnSpc>
              <a:spcBef>
                <a:spcPts val="259"/>
              </a:spcBef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sz="2400" dirty="0">
                <a:latin typeface="Calibri"/>
                <a:cs typeface="Calibri"/>
              </a:rPr>
              <a:t>Build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horse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10:00am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until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Noon</a:t>
            </a:r>
            <a:endParaRPr sz="2400" dirty="0">
              <a:latin typeface="Calibri"/>
              <a:cs typeface="Calibri"/>
            </a:endParaRPr>
          </a:p>
          <a:p>
            <a:pPr marL="838200" marR="30480" lvl="1" indent="-342900">
              <a:lnSpc>
                <a:spcPct val="100000"/>
              </a:lnSpc>
              <a:spcBef>
                <a:spcPts val="215"/>
              </a:spcBef>
              <a:buFont typeface="Arial" panose="020B0604020202020204" pitchFamily="34" charset="0"/>
              <a:buChar char="•"/>
              <a:tabLst>
                <a:tab pos="723900" algn="l"/>
              </a:tabLst>
            </a:pPr>
            <a:r>
              <a:rPr sz="2400" dirty="0">
                <a:latin typeface="Calibri"/>
                <a:cs typeface="Calibri"/>
              </a:rPr>
              <a:t>Show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horse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11:00am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through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2:00pm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throughout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park</a:t>
            </a:r>
            <a:endParaRPr sz="2400" dirty="0">
              <a:latin typeface="Calibri"/>
              <a:cs typeface="Calibri"/>
            </a:endParaRPr>
          </a:p>
          <a:p>
            <a:pPr marL="1295400" lvl="2" indent="-342900">
              <a:lnSpc>
                <a:spcPct val="100000"/>
              </a:lnSpc>
              <a:spcBef>
                <a:spcPts val="204"/>
              </a:spcBef>
              <a:buFont typeface="Arial" panose="020B0604020202020204" pitchFamily="34" charset="0"/>
              <a:buChar char="•"/>
              <a:tabLst>
                <a:tab pos="1181735" algn="l"/>
              </a:tabLst>
            </a:pP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1:</a:t>
            </a:r>
            <a:r>
              <a:rPr lang="en-US" sz="2400" dirty="0">
                <a:latin typeface="Calibri"/>
                <a:cs typeface="Calibri"/>
              </a:rPr>
              <a:t>3</a:t>
            </a:r>
            <a:r>
              <a:rPr sz="2400" dirty="0">
                <a:latin typeface="Calibri"/>
                <a:cs typeface="Calibri"/>
              </a:rPr>
              <a:t>0pm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Outdoor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Covered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Arena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237" y="5660647"/>
            <a:ext cx="1093032" cy="1093025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6D5A14DB-C86F-A546-2AD2-74458601992D}"/>
              </a:ext>
            </a:extLst>
          </p:cNvPr>
          <p:cNvSpPr txBox="1">
            <a:spLocks/>
          </p:cNvSpPr>
          <p:nvPr/>
        </p:nvSpPr>
        <p:spPr>
          <a:xfrm>
            <a:off x="2" y="104328"/>
            <a:ext cx="6705598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dirty="0">
                <a:solidFill>
                  <a:schemeClr val="bg1"/>
                </a:solidFill>
              </a:rPr>
              <a:t>STICK</a:t>
            </a:r>
            <a:r>
              <a:rPr lang="en-US" sz="4300" spc="200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HORSE</a:t>
            </a:r>
            <a:r>
              <a:rPr lang="en-US" sz="4300" spc="195" dirty="0">
                <a:solidFill>
                  <a:schemeClr val="bg1"/>
                </a:solidFill>
              </a:rPr>
              <a:t> </a:t>
            </a:r>
            <a:r>
              <a:rPr lang="en-US" sz="4300" spc="-10" dirty="0">
                <a:solidFill>
                  <a:schemeClr val="bg1"/>
                </a:solidFill>
              </a:rPr>
              <a:t>WORKSHOP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C9FAF9-991C-5903-4F94-ED070634A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98107"/>
            <a:ext cx="5481042" cy="65044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5">
            <a:extLst>
              <a:ext uri="{FF2B5EF4-FFF2-40B4-BE49-F238E27FC236}">
                <a16:creationId xmlns:a16="http://schemas.microsoft.com/office/drawing/2014/main" id="{5E065B0E-8171-52A9-3815-9BC2B9BC0ED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1064" y="8817"/>
            <a:ext cx="1200936" cy="998278"/>
          </a:xfrm>
          <a:prstGeom prst="rect">
            <a:avLst/>
          </a:pr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09B01616-F7BB-DF2D-D455-13BD236A648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1093036" cy="109303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4EF01D5-D55B-57B4-9C1A-156D574CCB4A}"/>
              </a:ext>
            </a:extLst>
          </p:cNvPr>
          <p:cNvGrpSpPr/>
          <p:nvPr/>
        </p:nvGrpSpPr>
        <p:grpSpPr>
          <a:xfrm>
            <a:off x="3143249" y="38100"/>
            <a:ext cx="5905501" cy="6781800"/>
            <a:chOff x="3143249" y="38100"/>
            <a:chExt cx="5905501" cy="6781800"/>
          </a:xfrm>
        </p:grpSpPr>
        <p:pic>
          <p:nvPicPr>
            <p:cNvPr id="5" name="Picture 4" descr="A page of a paper with a horse&#10;&#10;Description automatically generated">
              <a:extLst>
                <a:ext uri="{FF2B5EF4-FFF2-40B4-BE49-F238E27FC236}">
                  <a16:creationId xmlns:a16="http://schemas.microsoft.com/office/drawing/2014/main" id="{08B25AF3-CFA5-E580-C66D-D73D52EE0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0" y="38100"/>
              <a:ext cx="5905500" cy="6781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00B516-7872-4B53-0657-D59FA8689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3249" y="85017"/>
              <a:ext cx="5905499" cy="3857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16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2062" y="122646"/>
            <a:ext cx="8299938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sz="4300" spc="-10" dirty="0">
                <a:solidFill>
                  <a:schemeClr val="bg1"/>
                </a:solidFill>
              </a:rPr>
              <a:t>SENIOR RECOGNITION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54481" y="228600"/>
            <a:ext cx="1090601" cy="8033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9828" y="659356"/>
            <a:ext cx="789706" cy="74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FA13F-09F2-4578-C39A-64C4F2173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44" y="38455"/>
            <a:ext cx="5031131" cy="67810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25B380-253F-3138-763A-F2C54EDBC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534" y="1249284"/>
            <a:ext cx="5325548" cy="54860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340" y="-656727"/>
            <a:ext cx="8764559" cy="1677361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spcBef>
                <a:spcPts val="110"/>
              </a:spcBef>
            </a:pPr>
            <a:br>
              <a:rPr lang="en-US" sz="4300" dirty="0">
                <a:solidFill>
                  <a:schemeClr val="bg1"/>
                </a:solidFill>
              </a:rPr>
            </a:br>
            <a:endParaRPr sz="4300" dirty="0">
              <a:solidFill>
                <a:schemeClr val="bg1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9053" y="15923"/>
            <a:ext cx="1065240" cy="7922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2541" y="232653"/>
            <a:ext cx="646329" cy="699458"/>
          </a:xfrm>
          <a:prstGeom prst="rect">
            <a:avLst/>
          </a:prstGeom>
        </p:spPr>
      </p:pic>
      <p:pic>
        <p:nvPicPr>
          <p:cNvPr id="9" name="Picture 8" descr="A poster with two horses wearing shorts&#10;&#10;Description automatically generated">
            <a:extLst>
              <a:ext uri="{FF2B5EF4-FFF2-40B4-BE49-F238E27FC236}">
                <a16:creationId xmlns:a16="http://schemas.microsoft.com/office/drawing/2014/main" id="{265E9E72-86A2-9EDE-D3A1-EC0CF8AB4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59" y="934500"/>
            <a:ext cx="4166211" cy="554238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6011FDB2-26F9-9BDE-2356-AFC095B3CCB2}"/>
              </a:ext>
            </a:extLst>
          </p:cNvPr>
          <p:cNvSpPr txBox="1">
            <a:spLocks/>
          </p:cNvSpPr>
          <p:nvPr/>
        </p:nvSpPr>
        <p:spPr>
          <a:xfrm>
            <a:off x="2234728" y="38407"/>
            <a:ext cx="6705598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dirty="0">
                <a:solidFill>
                  <a:schemeClr val="bg1"/>
                </a:solidFill>
              </a:rPr>
              <a:t>FUN Fair T-SHIRT</a:t>
            </a:r>
            <a:endParaRPr lang="en-US" sz="4300" spc="-1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C99830-609E-C5ED-BCA5-C72F9CDD6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390" y="850288"/>
            <a:ext cx="5732888" cy="56265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9377" y="1431010"/>
            <a:ext cx="4534286" cy="57252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We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Sign-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Genius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again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year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Fair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Below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copy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volunteer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descriptions</a:t>
            </a: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endParaRPr lang="en-US" sz="2800" spc="-1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latin typeface="Calibri"/>
                <a:cs typeface="Calibri"/>
              </a:rPr>
              <a:t>Signup Genius</a:t>
            </a:r>
          </a:p>
          <a:p>
            <a:pPr marL="240665" lvl="1" indent="-227965"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tx1"/>
                </a:solidFill>
                <a:latin typeface="Calibri"/>
                <a:cs typeface="Calibri"/>
              </a:rPr>
              <a:t>Watch the Facebook page for shifts available</a:t>
            </a:r>
          </a:p>
          <a:p>
            <a:pPr marL="240665" lvl="1" indent="-227965"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tx1"/>
                </a:solidFill>
                <a:latin typeface="Calibri"/>
                <a:cs typeface="Calibri"/>
              </a:rPr>
              <a:t>Many positions DO NOT require the person to be an enrolled Volunteer!</a:t>
            </a:r>
          </a:p>
          <a:p>
            <a:pPr marL="240665" lvl="1" indent="-227965"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94" y="337985"/>
            <a:ext cx="1093032" cy="1093025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75423C06-4A04-0CDA-458E-52C5B32FF3CB}"/>
              </a:ext>
            </a:extLst>
          </p:cNvPr>
          <p:cNvSpPr txBox="1">
            <a:spLocks/>
          </p:cNvSpPr>
          <p:nvPr/>
        </p:nvSpPr>
        <p:spPr>
          <a:xfrm>
            <a:off x="114454" y="208672"/>
            <a:ext cx="6705598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VOLUNTEERS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9BA2D1-2567-DF4E-BEF4-2040B898C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456" y="208672"/>
            <a:ext cx="5276850" cy="65722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713"/>
            <a:ext cx="12192000" cy="133754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sz="4300" spc="-10" dirty="0">
                <a:solidFill>
                  <a:schemeClr val="bg1"/>
                </a:solidFill>
              </a:rPr>
              <a:t>Stall Preparation</a:t>
            </a:r>
            <a:r>
              <a:rPr lang="en-US" sz="4300" spc="-10" dirty="0">
                <a:solidFill>
                  <a:schemeClr val="bg1"/>
                </a:solidFill>
              </a:rPr>
              <a:t> &amp; Safety Check </a:t>
            </a:r>
            <a:br>
              <a:rPr lang="en-US" sz="4300" spc="-10" dirty="0">
                <a:solidFill>
                  <a:schemeClr val="bg1"/>
                </a:solidFill>
              </a:rPr>
            </a:br>
            <a:r>
              <a:rPr sz="4300" spc="-10" dirty="0">
                <a:solidFill>
                  <a:schemeClr val="bg1"/>
                </a:solidFill>
              </a:rPr>
              <a:t>Sunday August </a:t>
            </a:r>
            <a:r>
              <a:rPr lang="en-US" sz="4300" spc="-10" dirty="0">
                <a:solidFill>
                  <a:schemeClr val="bg1"/>
                </a:solidFill>
              </a:rPr>
              <a:t>17</a:t>
            </a:r>
            <a:r>
              <a:rPr sz="4300" spc="-10" dirty="0">
                <a:solidFill>
                  <a:schemeClr val="bg1"/>
                </a:solidFill>
              </a:rPr>
              <a:t>th-August 2</a:t>
            </a:r>
            <a:r>
              <a:rPr lang="en-US" sz="4300" spc="-10" dirty="0">
                <a:solidFill>
                  <a:schemeClr val="bg1"/>
                </a:solidFill>
              </a:rPr>
              <a:t>0st</a:t>
            </a:r>
            <a:endParaRPr sz="4300" spc="-1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525" y="1338346"/>
            <a:ext cx="11643613" cy="5690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65430" indent="-227329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65430" algn="l"/>
              </a:tabLst>
            </a:pPr>
            <a:r>
              <a:rPr sz="2400" dirty="0">
                <a:latin typeface="Calibri"/>
                <a:cs typeface="Calibri"/>
              </a:rPr>
              <a:t>Pressure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Disinfect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bleach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allowed)</a:t>
            </a:r>
            <a:r>
              <a:rPr lang="en-US" sz="2400" spc="-10" dirty="0">
                <a:latin typeface="Calibri"/>
                <a:cs typeface="Calibri"/>
              </a:rPr>
              <a:t> ask your vet for proper disinfectants</a:t>
            </a:r>
            <a:endParaRPr sz="2400" dirty="0">
              <a:latin typeface="Calibri"/>
              <a:cs typeface="Calibri"/>
            </a:endParaRPr>
          </a:p>
          <a:p>
            <a:pPr marL="7226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22630" algn="l"/>
              </a:tabLst>
            </a:pPr>
            <a:r>
              <a:rPr sz="2400" dirty="0">
                <a:latin typeface="Calibri"/>
                <a:cs typeface="Calibri"/>
              </a:rPr>
              <a:t>Sunday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ONLY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from</a:t>
            </a:r>
            <a:endParaRPr sz="2400" dirty="0">
              <a:latin typeface="Calibri"/>
              <a:cs typeface="Calibri"/>
            </a:endParaRPr>
          </a:p>
          <a:p>
            <a:pPr marL="1179830" lvl="2" indent="-227329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179830" algn="l"/>
              </a:tabLst>
            </a:pPr>
            <a:r>
              <a:rPr sz="2400" spc="-10" dirty="0">
                <a:latin typeface="Calibri"/>
                <a:cs typeface="Calibri"/>
              </a:rPr>
              <a:t>9am-</a:t>
            </a:r>
            <a:r>
              <a:rPr sz="2400" spc="-25" dirty="0">
                <a:latin typeface="Calibri"/>
                <a:cs typeface="Calibri"/>
              </a:rPr>
              <a:t>3pm</a:t>
            </a:r>
            <a:endParaRPr sz="2400" dirty="0">
              <a:latin typeface="Calibri"/>
              <a:cs typeface="Calibri"/>
            </a:endParaRPr>
          </a:p>
          <a:p>
            <a:pPr marL="265430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65430" algn="l"/>
              </a:tabLst>
            </a:pPr>
            <a:r>
              <a:rPr sz="2400" dirty="0">
                <a:latin typeface="Calibri"/>
                <a:cs typeface="Calibri"/>
              </a:rPr>
              <a:t>Decorating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begins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3:00pm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Sunday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17</a:t>
            </a:r>
            <a:r>
              <a:rPr sz="2400" spc="-10" baseline="30000" dirty="0">
                <a:latin typeface="Calibri"/>
                <a:cs typeface="Calibri"/>
              </a:rPr>
              <a:t>th</a:t>
            </a:r>
            <a:endParaRPr lang="en-US" sz="2400" spc="-15" baseline="24305" dirty="0">
              <a:latin typeface="Calibri"/>
              <a:cs typeface="Calibri"/>
            </a:endParaRPr>
          </a:p>
          <a:p>
            <a:pPr marL="265430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65430" algn="l"/>
              </a:tabLst>
            </a:pPr>
            <a:r>
              <a:rPr sz="2400" dirty="0">
                <a:latin typeface="Calibri"/>
                <a:cs typeface="Calibri"/>
              </a:rPr>
              <a:t>Ends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Wednesday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</a:t>
            </a:r>
            <a:r>
              <a:rPr lang="en-US" sz="2400" spc="-20" dirty="0">
                <a:latin typeface="Calibri"/>
                <a:cs typeface="Calibri"/>
              </a:rPr>
              <a:t>0st</a:t>
            </a:r>
            <a:endParaRPr sz="2400" dirty="0">
              <a:latin typeface="Calibri"/>
              <a:cs typeface="Calibri"/>
            </a:endParaRPr>
          </a:p>
          <a:p>
            <a:pPr marL="7226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22630" algn="l"/>
              </a:tabLst>
            </a:pPr>
            <a:r>
              <a:rPr sz="2400" dirty="0">
                <a:latin typeface="Calibri"/>
                <a:cs typeface="Calibri"/>
              </a:rPr>
              <a:t>Must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before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Fair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opens</a:t>
            </a:r>
            <a:endParaRPr lang="en-US" sz="2400" spc="-10" dirty="0">
              <a:latin typeface="Calibri"/>
              <a:cs typeface="Calibri"/>
            </a:endParaRPr>
          </a:p>
          <a:p>
            <a:pPr marL="7226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22630" algn="l"/>
              </a:tabLst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SPRAYING</a:t>
            </a:r>
            <a:r>
              <a:rPr sz="2400" spc="-60" dirty="0">
                <a:latin typeface="Calibri"/>
                <a:cs typeface="Calibri"/>
              </a:rPr>
              <a:t> WATER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SUNDAY</a:t>
            </a:r>
            <a:r>
              <a:rPr lang="en-US" sz="2400" spc="-25" dirty="0">
                <a:latin typeface="Calibri"/>
                <a:cs typeface="Calibri"/>
              </a:rPr>
              <a:t> 3PM.</a:t>
            </a:r>
            <a:r>
              <a:rPr lang="en-US" sz="2400" spc="-5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This could damage others decorations</a:t>
            </a:r>
          </a:p>
          <a:p>
            <a:pPr marL="722630" lvl="1" indent="-227329">
              <a:spcBef>
                <a:spcPts val="215"/>
              </a:spcBef>
              <a:buFont typeface="Arial"/>
              <a:buChar char="•"/>
              <a:tabLst>
                <a:tab pos="722630" algn="l"/>
              </a:tabLst>
            </a:pP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Remove Staples, Nails, Screws, Zip Ties, Twine, Tape, Gum, Wires, Hook from inside &amp; Outside Stalls, Support Beams &amp; Exhibit Area &amp; Cords from Stall Areas</a:t>
            </a:r>
          </a:p>
          <a:p>
            <a:pPr marL="215900" algn="ctr">
              <a:lnSpc>
                <a:spcPct val="100000"/>
              </a:lnSpc>
              <a:spcBef>
                <a:spcPts val="635"/>
              </a:spcBef>
            </a:pPr>
            <a:endParaRPr lang="en-US" sz="2800" dirty="0">
              <a:latin typeface="Calibri"/>
              <a:cs typeface="Calibri"/>
            </a:endParaRPr>
          </a:p>
          <a:p>
            <a:pPr marL="215900" algn="ctr">
              <a:lnSpc>
                <a:spcPct val="100000"/>
              </a:lnSpc>
              <a:spcBef>
                <a:spcPts val="635"/>
              </a:spcBef>
            </a:pPr>
            <a:endParaRPr lang="en-US" sz="1400" dirty="0">
              <a:latin typeface="Calibri"/>
              <a:cs typeface="Calibri"/>
            </a:endParaRPr>
          </a:p>
          <a:p>
            <a:pPr marL="215900" algn="ctr">
              <a:lnSpc>
                <a:spcPct val="100000"/>
              </a:lnSpc>
              <a:spcBef>
                <a:spcPts val="635"/>
              </a:spcBef>
            </a:pPr>
            <a:r>
              <a:rPr sz="2800" dirty="0">
                <a:latin typeface="Calibri"/>
                <a:cs typeface="Calibri"/>
              </a:rPr>
              <a:t>**Please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blow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garbage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another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club's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area</a:t>
            </a:r>
            <a:endParaRPr sz="2800" dirty="0">
              <a:latin typeface="Calibri"/>
              <a:cs typeface="Calibri"/>
            </a:endParaRPr>
          </a:p>
          <a:p>
            <a:pPr marL="213360" algn="ctr">
              <a:lnSpc>
                <a:spcPct val="100000"/>
              </a:lnSpc>
              <a:spcBef>
                <a:spcPts val="645"/>
              </a:spcBef>
            </a:pPr>
            <a:r>
              <a:rPr sz="2800" spc="-10" dirty="0">
                <a:latin typeface="Calibri"/>
                <a:cs typeface="Calibri"/>
              </a:rPr>
              <a:t>**Remove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barn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862" y="5218864"/>
            <a:ext cx="1093036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3123" y="223974"/>
            <a:ext cx="1443893" cy="1200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69736-02DA-B1C0-F070-3BC6C7B127A0}"/>
              </a:ext>
            </a:extLst>
          </p:cNvPr>
          <p:cNvSpPr txBox="1"/>
          <p:nvPr/>
        </p:nvSpPr>
        <p:spPr>
          <a:xfrm>
            <a:off x="774614" y="5195272"/>
            <a:ext cx="1087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4690">
              <a:lnSpc>
                <a:spcPct val="100000"/>
              </a:lnSpc>
              <a:spcBef>
                <a:spcPts val="2925"/>
              </a:spcBef>
            </a:pP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Report any Stall Repair Issues with stall number to Laurie via text at 206-930-3844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16945" y="615856"/>
            <a:ext cx="5486400" cy="199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br>
              <a:rPr lang="en-US" sz="4300" dirty="0"/>
            </a:br>
            <a:br>
              <a:rPr lang="en-US" sz="4300" dirty="0"/>
            </a:br>
            <a:r>
              <a:rPr sz="4300" dirty="0">
                <a:solidFill>
                  <a:schemeClr val="bg1"/>
                </a:solidFill>
              </a:rPr>
              <a:t>You</a:t>
            </a:r>
            <a:r>
              <a:rPr sz="4300" spc="70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decided</a:t>
            </a:r>
            <a:r>
              <a:rPr sz="4300" spc="75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to</a:t>
            </a:r>
            <a:r>
              <a:rPr sz="4300" spc="75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go</a:t>
            </a:r>
            <a:r>
              <a:rPr sz="4300" spc="75" dirty="0">
                <a:solidFill>
                  <a:schemeClr val="bg1"/>
                </a:solidFill>
              </a:rPr>
              <a:t> </a:t>
            </a:r>
            <a:r>
              <a:rPr lang="en-US" sz="4300" spc="-10" dirty="0">
                <a:solidFill>
                  <a:schemeClr val="bg1"/>
                </a:solidFill>
              </a:rPr>
              <a:t>Fair</a:t>
            </a:r>
            <a:r>
              <a:rPr sz="4300" spc="-10" dirty="0">
                <a:solidFill>
                  <a:schemeClr val="bg1"/>
                </a:solidFill>
              </a:rPr>
              <a:t>….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6391" y="2256915"/>
            <a:ext cx="5958205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8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dirty="0">
                <a:solidFill>
                  <a:schemeClr val="bg1"/>
                </a:solidFill>
                <a:latin typeface="Calibri"/>
                <a:cs typeface="Calibri"/>
              </a:rPr>
              <a:t>NOW</a:t>
            </a:r>
            <a:r>
              <a:rPr sz="8000" spc="-2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0" spc="10" dirty="0">
                <a:solidFill>
                  <a:schemeClr val="bg1"/>
                </a:solidFill>
                <a:latin typeface="Calibri"/>
                <a:cs typeface="Calibri"/>
              </a:rPr>
              <a:t>W</a:t>
            </a:r>
            <a:r>
              <a:rPr sz="8000" spc="2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8000" spc="-6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0" spc="2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8000" spc="25" dirty="0">
                <a:solidFill>
                  <a:schemeClr val="bg1"/>
                </a:solidFill>
                <a:latin typeface="Calibri"/>
                <a:cs typeface="Calibri"/>
              </a:rPr>
              <a:t>?</a:t>
            </a:r>
            <a:r>
              <a:rPr sz="8000" spc="20" dirty="0">
                <a:solidFill>
                  <a:schemeClr val="bg1"/>
                </a:solidFill>
                <a:latin typeface="Calibri"/>
                <a:cs typeface="Calibri"/>
              </a:rPr>
              <a:t>?</a:t>
            </a:r>
            <a:endParaRPr sz="8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98AEF-89AD-D84E-9633-11B17C11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81" y="773429"/>
            <a:ext cx="3214314" cy="484379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27531-84E3-717F-E355-8C6892D56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AEA2F5C-1ECE-BA97-063F-3FC7FB14D4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7827"/>
            <a:ext cx="12191999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What to Bring</a:t>
            </a:r>
            <a:endParaRPr sz="4300" spc="-1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DB09B8F-5788-031A-09C0-54CD9026887D}"/>
              </a:ext>
            </a:extLst>
          </p:cNvPr>
          <p:cNvSpPr txBox="1"/>
          <p:nvPr/>
        </p:nvSpPr>
        <p:spPr>
          <a:xfrm>
            <a:off x="916939" y="1222756"/>
            <a:ext cx="11081097" cy="434413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Club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Curtains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Valances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Décor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Ways to Hang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Ladder, Poles, Wire, Rope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Tools to Remove Nails, Tacks, Staples &amp; String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Chairs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Totes</a:t>
            </a:r>
          </a:p>
        </p:txBody>
      </p:sp>
    </p:spTree>
    <p:extLst>
      <p:ext uri="{BB962C8B-B14F-4D97-AF65-F5344CB8AC3E}">
        <p14:creationId xmlns:p14="http://schemas.microsoft.com/office/powerpoint/2010/main" val="2729784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8CA088-876D-3625-2E65-ABD020D59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5B48A6-9B7F-4EAD-D3AE-325FE02DBF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1645"/>
            <a:ext cx="12192000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Stall Requirement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F04D9E8-7D31-F0C6-652A-F925FACB41E7}"/>
              </a:ext>
            </a:extLst>
          </p:cNvPr>
          <p:cNvSpPr txBox="1"/>
          <p:nvPr/>
        </p:nvSpPr>
        <p:spPr>
          <a:xfrm>
            <a:off x="686027" y="907471"/>
            <a:ext cx="11081097" cy="539057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Valances on All Stalls Used by Club</a:t>
            </a:r>
          </a:p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Curtains to Cover All Tack / Changing / Equipment Areas</a:t>
            </a:r>
          </a:p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Information Poster on Each Stall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Member &amp; Horse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Photos of Riders MUST Have Helmets</a:t>
            </a:r>
          </a:p>
          <a:p>
            <a:pPr marL="240665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Educational Poster</a:t>
            </a:r>
          </a:p>
          <a:p>
            <a:pPr marL="240665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Buckets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Horse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Two Buckets Hung with Snap Clip Facing AWAY from Horse’s Face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Mini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One or More Buckets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Can be On Ground IF Handle Secured or Removed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Gate is Allowed with Member Present</a:t>
            </a:r>
          </a:p>
          <a:p>
            <a:pPr marL="240665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Halter &amp; Clip to Secure Stall Door</a:t>
            </a:r>
          </a:p>
          <a:p>
            <a:pPr marL="240665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If Bringing Hay Net, Holes CANNOT Be More than 2”</a:t>
            </a:r>
          </a:p>
        </p:txBody>
      </p:sp>
    </p:spTree>
    <p:extLst>
      <p:ext uri="{BB962C8B-B14F-4D97-AF65-F5344CB8AC3E}">
        <p14:creationId xmlns:p14="http://schemas.microsoft.com/office/powerpoint/2010/main" val="1247088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1C1B3-4F8F-8F0D-F858-82C5AB877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8DF02E0-D2F8-E194-99E2-ADD75BE022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" y="277827"/>
            <a:ext cx="11921490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Haul In &amp; Vet Check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DFAF5AB-7CF3-8D0E-F689-1E0B41784802}"/>
              </a:ext>
            </a:extLst>
          </p:cNvPr>
          <p:cNvSpPr txBox="1"/>
          <p:nvPr/>
        </p:nvSpPr>
        <p:spPr>
          <a:xfrm>
            <a:off x="555451" y="953653"/>
            <a:ext cx="11081097" cy="59445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Arrive with Following @ Hand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Signed Copy of Horse Certificate – Can be Digital</a:t>
            </a:r>
          </a:p>
          <a:p>
            <a:pPr marL="240665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Enter the equestrian park from 179</a:t>
            </a:r>
            <a:r>
              <a:rPr lang="en-US" spc="-10" baseline="30000" dirty="0">
                <a:solidFill>
                  <a:schemeClr val="bg1"/>
                </a:solidFill>
                <a:latin typeface="Calibri"/>
                <a:cs typeface="Calibri"/>
              </a:rPr>
              <a:t>th</a:t>
            </a: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 Avenue between 5:30-7:30pm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Too Early?  - You Will be Turned Away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Too Late? – Call Fair Superintendent (425) 737-2700</a:t>
            </a:r>
          </a:p>
          <a:p>
            <a:pPr marL="240665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Follow the Directions of Fair &amp; 4-H Volunteer Parking Crews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Horse Trailers Directed Behind Bard 106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All Others to Parking Lot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Driver Stops in Unloading Area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Unload Horse(s)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Driver Does not leave vehicle unattended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Horse &amp; Member Go To Vet Check w/ Horse Certificate 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Driver Leaves Loading Area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While Waiting for Vet Check – Keep Horses Apart &amp; Avoid Petting Other Horses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Horses should be Naked for Vet Check – No Blankets / Sleezies / Boots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Members &amp; Others Handing Horses MUST Have Proper Footwear – Hard soled enclosed shoes/boots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DO NOT UNOAD TACK or EQUIPMENT UNTIL TRAILER IS PARKED in PARKING AREA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endParaRPr lang="en-US" sz="2000" spc="-1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202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5066" y="119919"/>
            <a:ext cx="5209632" cy="673807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69088" y="3146043"/>
            <a:ext cx="26066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solidFill>
                  <a:srgbClr val="C00000"/>
                </a:solidFill>
                <a:latin typeface="Calibri"/>
                <a:cs typeface="Calibri"/>
              </a:rPr>
              <a:t>Follow</a:t>
            </a:r>
            <a:r>
              <a:rPr sz="2800" b="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C00000"/>
                </a:solidFill>
                <a:latin typeface="Calibri"/>
                <a:cs typeface="Calibri"/>
              </a:rPr>
              <a:t>red</a:t>
            </a:r>
            <a:r>
              <a:rPr sz="2800" b="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C00000"/>
                </a:solidFill>
                <a:latin typeface="Calibri"/>
                <a:cs typeface="Calibri"/>
              </a:rPr>
              <a:t>arrows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357" y="4508500"/>
            <a:ext cx="14947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solidFill>
                  <a:srgbClr val="203864"/>
                </a:solidFill>
                <a:latin typeface="Calibri"/>
                <a:cs typeface="Calibri"/>
              </a:rPr>
              <a:t>Trailers</a:t>
            </a:r>
            <a:r>
              <a:rPr sz="2800" spc="-90" dirty="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03864"/>
                </a:solidFill>
                <a:latin typeface="Calibri"/>
                <a:cs typeface="Calibri"/>
              </a:rPr>
              <a:t>^^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79248" y="3003550"/>
            <a:ext cx="523240" cy="431800"/>
            <a:chOff x="5579248" y="3003550"/>
            <a:chExt cx="523240" cy="431800"/>
          </a:xfrm>
        </p:grpSpPr>
        <p:sp>
          <p:nvSpPr>
            <p:cNvPr id="9" name="object 9"/>
            <p:cNvSpPr/>
            <p:nvPr/>
          </p:nvSpPr>
          <p:spPr>
            <a:xfrm>
              <a:off x="5585598" y="3009900"/>
              <a:ext cx="510540" cy="419100"/>
            </a:xfrm>
            <a:custGeom>
              <a:avLst/>
              <a:gdLst/>
              <a:ahLst/>
              <a:cxnLst/>
              <a:rect l="l" t="t" r="r" b="b"/>
              <a:pathLst>
                <a:path w="510539" h="419100">
                  <a:moveTo>
                    <a:pt x="405626" y="0"/>
                  </a:moveTo>
                  <a:lnTo>
                    <a:pt x="104773" y="0"/>
                  </a:lnTo>
                  <a:lnTo>
                    <a:pt x="0" y="209550"/>
                  </a:lnTo>
                  <a:lnTo>
                    <a:pt x="104773" y="419100"/>
                  </a:lnTo>
                  <a:lnTo>
                    <a:pt x="405626" y="419100"/>
                  </a:lnTo>
                  <a:lnTo>
                    <a:pt x="510401" y="209550"/>
                  </a:lnTo>
                  <a:lnTo>
                    <a:pt x="40562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5598" y="3009900"/>
              <a:ext cx="510540" cy="419100"/>
            </a:xfrm>
            <a:custGeom>
              <a:avLst/>
              <a:gdLst/>
              <a:ahLst/>
              <a:cxnLst/>
              <a:rect l="l" t="t" r="r" b="b"/>
              <a:pathLst>
                <a:path w="510539" h="419100">
                  <a:moveTo>
                    <a:pt x="0" y="209550"/>
                  </a:moveTo>
                  <a:lnTo>
                    <a:pt x="104774" y="0"/>
                  </a:lnTo>
                  <a:lnTo>
                    <a:pt x="405627" y="0"/>
                  </a:lnTo>
                  <a:lnTo>
                    <a:pt x="510402" y="209550"/>
                  </a:lnTo>
                  <a:lnTo>
                    <a:pt x="405627" y="419100"/>
                  </a:lnTo>
                  <a:lnTo>
                    <a:pt x="104774" y="419100"/>
                  </a:lnTo>
                  <a:lnTo>
                    <a:pt x="0" y="20955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411366" y="5976571"/>
            <a:ext cx="487045" cy="888365"/>
            <a:chOff x="4411366" y="5976571"/>
            <a:chExt cx="487045" cy="888365"/>
          </a:xfrm>
        </p:grpSpPr>
        <p:sp>
          <p:nvSpPr>
            <p:cNvPr id="12" name="object 12"/>
            <p:cNvSpPr/>
            <p:nvPr/>
          </p:nvSpPr>
          <p:spPr>
            <a:xfrm>
              <a:off x="4417716" y="5982921"/>
              <a:ext cx="474345" cy="875665"/>
            </a:xfrm>
            <a:custGeom>
              <a:avLst/>
              <a:gdLst/>
              <a:ahLst/>
              <a:cxnLst/>
              <a:rect l="l" t="t" r="r" b="b"/>
              <a:pathLst>
                <a:path w="474345" h="875665">
                  <a:moveTo>
                    <a:pt x="399764" y="0"/>
                  </a:moveTo>
                  <a:lnTo>
                    <a:pt x="228977" y="74016"/>
                  </a:lnTo>
                  <a:lnTo>
                    <a:pt x="290178" y="98208"/>
                  </a:lnTo>
                  <a:lnTo>
                    <a:pt x="0" y="832281"/>
                  </a:lnTo>
                  <a:lnTo>
                    <a:pt x="108265" y="875078"/>
                  </a:lnTo>
                  <a:lnTo>
                    <a:pt x="124610" y="875078"/>
                  </a:lnTo>
                  <a:lnTo>
                    <a:pt x="412579" y="146594"/>
                  </a:lnTo>
                  <a:lnTo>
                    <a:pt x="463296" y="146594"/>
                  </a:lnTo>
                  <a:lnTo>
                    <a:pt x="399764" y="0"/>
                  </a:lnTo>
                  <a:close/>
                </a:path>
                <a:path w="474345" h="875665">
                  <a:moveTo>
                    <a:pt x="463296" y="146594"/>
                  </a:moveTo>
                  <a:lnTo>
                    <a:pt x="412579" y="146594"/>
                  </a:lnTo>
                  <a:lnTo>
                    <a:pt x="473781" y="170786"/>
                  </a:lnTo>
                  <a:lnTo>
                    <a:pt x="463296" y="14659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7716" y="5982921"/>
              <a:ext cx="474345" cy="875665"/>
            </a:xfrm>
            <a:custGeom>
              <a:avLst/>
              <a:gdLst/>
              <a:ahLst/>
              <a:cxnLst/>
              <a:rect l="l" t="t" r="r" b="b"/>
              <a:pathLst>
                <a:path w="474345" h="875665">
                  <a:moveTo>
                    <a:pt x="228977" y="74016"/>
                  </a:moveTo>
                  <a:lnTo>
                    <a:pt x="399764" y="0"/>
                  </a:lnTo>
                  <a:lnTo>
                    <a:pt x="473780" y="170786"/>
                  </a:lnTo>
                  <a:lnTo>
                    <a:pt x="412580" y="146594"/>
                  </a:lnTo>
                  <a:lnTo>
                    <a:pt x="124610" y="875078"/>
                  </a:lnTo>
                </a:path>
                <a:path w="474345" h="875665">
                  <a:moveTo>
                    <a:pt x="108265" y="875078"/>
                  </a:moveTo>
                  <a:lnTo>
                    <a:pt x="0" y="832281"/>
                  </a:lnTo>
                  <a:lnTo>
                    <a:pt x="290178" y="98208"/>
                  </a:lnTo>
                  <a:lnTo>
                    <a:pt x="228977" y="74016"/>
                  </a:lnTo>
                </a:path>
              </a:pathLst>
            </a:custGeom>
            <a:ln w="12699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994734" y="4783835"/>
            <a:ext cx="487045" cy="893444"/>
            <a:chOff x="4994734" y="4783835"/>
            <a:chExt cx="487045" cy="893444"/>
          </a:xfrm>
        </p:grpSpPr>
        <p:sp>
          <p:nvSpPr>
            <p:cNvPr id="15" name="object 15"/>
            <p:cNvSpPr/>
            <p:nvPr/>
          </p:nvSpPr>
          <p:spPr>
            <a:xfrm>
              <a:off x="5001084" y="4790185"/>
              <a:ext cx="474345" cy="880744"/>
            </a:xfrm>
            <a:custGeom>
              <a:avLst/>
              <a:gdLst/>
              <a:ahLst/>
              <a:cxnLst/>
              <a:rect l="l" t="t" r="r" b="b"/>
              <a:pathLst>
                <a:path w="474345" h="880745">
                  <a:moveTo>
                    <a:pt x="399764" y="0"/>
                  </a:moveTo>
                  <a:lnTo>
                    <a:pt x="228977" y="74015"/>
                  </a:lnTo>
                  <a:lnTo>
                    <a:pt x="290178" y="98207"/>
                  </a:lnTo>
                  <a:lnTo>
                    <a:pt x="0" y="832280"/>
                  </a:lnTo>
                  <a:lnTo>
                    <a:pt x="122401" y="880665"/>
                  </a:lnTo>
                  <a:lnTo>
                    <a:pt x="412579" y="146593"/>
                  </a:lnTo>
                  <a:lnTo>
                    <a:pt x="473779" y="170785"/>
                  </a:lnTo>
                  <a:lnTo>
                    <a:pt x="39976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001084" y="4790185"/>
              <a:ext cx="474345" cy="880744"/>
            </a:xfrm>
            <a:custGeom>
              <a:avLst/>
              <a:gdLst/>
              <a:ahLst/>
              <a:cxnLst/>
              <a:rect l="l" t="t" r="r" b="b"/>
              <a:pathLst>
                <a:path w="474345" h="880745">
                  <a:moveTo>
                    <a:pt x="228977" y="74016"/>
                  </a:moveTo>
                  <a:lnTo>
                    <a:pt x="399764" y="0"/>
                  </a:lnTo>
                  <a:lnTo>
                    <a:pt x="473780" y="170786"/>
                  </a:lnTo>
                  <a:lnTo>
                    <a:pt x="412580" y="146594"/>
                  </a:lnTo>
                  <a:lnTo>
                    <a:pt x="122401" y="880666"/>
                  </a:lnTo>
                  <a:lnTo>
                    <a:pt x="0" y="832281"/>
                  </a:lnTo>
                  <a:lnTo>
                    <a:pt x="290178" y="98208"/>
                  </a:lnTo>
                  <a:lnTo>
                    <a:pt x="228977" y="74016"/>
                  </a:lnTo>
                  <a:close/>
                </a:path>
              </a:pathLst>
            </a:custGeom>
            <a:ln w="12699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348763" y="3702808"/>
            <a:ext cx="487045" cy="893444"/>
            <a:chOff x="5348763" y="3702808"/>
            <a:chExt cx="487045" cy="893444"/>
          </a:xfrm>
        </p:grpSpPr>
        <p:sp>
          <p:nvSpPr>
            <p:cNvPr id="18" name="object 18"/>
            <p:cNvSpPr/>
            <p:nvPr/>
          </p:nvSpPr>
          <p:spPr>
            <a:xfrm>
              <a:off x="5355113" y="3709158"/>
              <a:ext cx="474345" cy="880744"/>
            </a:xfrm>
            <a:custGeom>
              <a:avLst/>
              <a:gdLst/>
              <a:ahLst/>
              <a:cxnLst/>
              <a:rect l="l" t="t" r="r" b="b"/>
              <a:pathLst>
                <a:path w="474345" h="880745">
                  <a:moveTo>
                    <a:pt x="399765" y="0"/>
                  </a:moveTo>
                  <a:lnTo>
                    <a:pt x="228978" y="74016"/>
                  </a:lnTo>
                  <a:lnTo>
                    <a:pt x="290178" y="98209"/>
                  </a:lnTo>
                  <a:lnTo>
                    <a:pt x="0" y="832281"/>
                  </a:lnTo>
                  <a:lnTo>
                    <a:pt x="122402" y="880666"/>
                  </a:lnTo>
                  <a:lnTo>
                    <a:pt x="412581" y="146594"/>
                  </a:lnTo>
                  <a:lnTo>
                    <a:pt x="473781" y="170787"/>
                  </a:lnTo>
                  <a:lnTo>
                    <a:pt x="39976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355113" y="3709158"/>
              <a:ext cx="474345" cy="880744"/>
            </a:xfrm>
            <a:custGeom>
              <a:avLst/>
              <a:gdLst/>
              <a:ahLst/>
              <a:cxnLst/>
              <a:rect l="l" t="t" r="r" b="b"/>
              <a:pathLst>
                <a:path w="474345" h="880745">
                  <a:moveTo>
                    <a:pt x="228977" y="74016"/>
                  </a:moveTo>
                  <a:lnTo>
                    <a:pt x="399764" y="0"/>
                  </a:lnTo>
                  <a:lnTo>
                    <a:pt x="473780" y="170786"/>
                  </a:lnTo>
                  <a:lnTo>
                    <a:pt x="412580" y="146594"/>
                  </a:lnTo>
                  <a:lnTo>
                    <a:pt x="122401" y="880666"/>
                  </a:lnTo>
                  <a:lnTo>
                    <a:pt x="0" y="832281"/>
                  </a:lnTo>
                  <a:lnTo>
                    <a:pt x="290178" y="98208"/>
                  </a:lnTo>
                  <a:lnTo>
                    <a:pt x="228977" y="74016"/>
                  </a:lnTo>
                  <a:close/>
                </a:path>
              </a:pathLst>
            </a:custGeom>
            <a:ln w="12699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359064" y="3026070"/>
            <a:ext cx="934085" cy="276225"/>
            <a:chOff x="4359064" y="3026070"/>
            <a:chExt cx="934085" cy="276225"/>
          </a:xfrm>
        </p:grpSpPr>
        <p:sp>
          <p:nvSpPr>
            <p:cNvPr id="21" name="object 21"/>
            <p:cNvSpPr/>
            <p:nvPr/>
          </p:nvSpPr>
          <p:spPr>
            <a:xfrm>
              <a:off x="4365414" y="3032419"/>
              <a:ext cx="921385" cy="263525"/>
            </a:xfrm>
            <a:custGeom>
              <a:avLst/>
              <a:gdLst/>
              <a:ahLst/>
              <a:cxnLst/>
              <a:rect l="l" t="t" r="r" b="b"/>
              <a:pathLst>
                <a:path w="921385" h="263525">
                  <a:moveTo>
                    <a:pt x="131617" y="0"/>
                  </a:moveTo>
                  <a:lnTo>
                    <a:pt x="0" y="131618"/>
                  </a:lnTo>
                  <a:lnTo>
                    <a:pt x="131617" y="263236"/>
                  </a:lnTo>
                  <a:lnTo>
                    <a:pt x="131617" y="197427"/>
                  </a:lnTo>
                  <a:lnTo>
                    <a:pt x="920963" y="197427"/>
                  </a:lnTo>
                  <a:lnTo>
                    <a:pt x="920963" y="65810"/>
                  </a:lnTo>
                  <a:lnTo>
                    <a:pt x="131617" y="65810"/>
                  </a:lnTo>
                  <a:lnTo>
                    <a:pt x="1316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365414" y="3032420"/>
              <a:ext cx="921385" cy="263525"/>
            </a:xfrm>
            <a:custGeom>
              <a:avLst/>
              <a:gdLst/>
              <a:ahLst/>
              <a:cxnLst/>
              <a:rect l="l" t="t" r="r" b="b"/>
              <a:pathLst>
                <a:path w="921385" h="263525">
                  <a:moveTo>
                    <a:pt x="131617" y="263236"/>
                  </a:moveTo>
                  <a:lnTo>
                    <a:pt x="0" y="131618"/>
                  </a:lnTo>
                  <a:lnTo>
                    <a:pt x="131617" y="0"/>
                  </a:lnTo>
                  <a:lnTo>
                    <a:pt x="131617" y="65809"/>
                  </a:lnTo>
                  <a:lnTo>
                    <a:pt x="920963" y="65809"/>
                  </a:lnTo>
                  <a:lnTo>
                    <a:pt x="920963" y="197427"/>
                  </a:lnTo>
                  <a:lnTo>
                    <a:pt x="131617" y="197427"/>
                  </a:lnTo>
                  <a:lnTo>
                    <a:pt x="131617" y="263236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043406" y="3026069"/>
            <a:ext cx="934085" cy="276225"/>
            <a:chOff x="3043406" y="3026069"/>
            <a:chExt cx="934085" cy="276225"/>
          </a:xfrm>
        </p:grpSpPr>
        <p:sp>
          <p:nvSpPr>
            <p:cNvPr id="24" name="object 24"/>
            <p:cNvSpPr/>
            <p:nvPr/>
          </p:nvSpPr>
          <p:spPr>
            <a:xfrm>
              <a:off x="3049756" y="3032419"/>
              <a:ext cx="921385" cy="263525"/>
            </a:xfrm>
            <a:custGeom>
              <a:avLst/>
              <a:gdLst/>
              <a:ahLst/>
              <a:cxnLst/>
              <a:rect l="l" t="t" r="r" b="b"/>
              <a:pathLst>
                <a:path w="921385" h="263525">
                  <a:moveTo>
                    <a:pt x="131617" y="0"/>
                  </a:moveTo>
                  <a:lnTo>
                    <a:pt x="0" y="131617"/>
                  </a:lnTo>
                  <a:lnTo>
                    <a:pt x="131617" y="263235"/>
                  </a:lnTo>
                  <a:lnTo>
                    <a:pt x="131617" y="197426"/>
                  </a:lnTo>
                  <a:lnTo>
                    <a:pt x="920963" y="197426"/>
                  </a:lnTo>
                  <a:lnTo>
                    <a:pt x="920963" y="65808"/>
                  </a:lnTo>
                  <a:lnTo>
                    <a:pt x="131617" y="65808"/>
                  </a:lnTo>
                  <a:lnTo>
                    <a:pt x="13161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049756" y="3032419"/>
              <a:ext cx="921385" cy="263525"/>
            </a:xfrm>
            <a:custGeom>
              <a:avLst/>
              <a:gdLst/>
              <a:ahLst/>
              <a:cxnLst/>
              <a:rect l="l" t="t" r="r" b="b"/>
              <a:pathLst>
                <a:path w="921385" h="263525">
                  <a:moveTo>
                    <a:pt x="131617" y="263236"/>
                  </a:moveTo>
                  <a:lnTo>
                    <a:pt x="0" y="131618"/>
                  </a:lnTo>
                  <a:lnTo>
                    <a:pt x="131617" y="0"/>
                  </a:lnTo>
                  <a:lnTo>
                    <a:pt x="131617" y="65809"/>
                  </a:lnTo>
                  <a:lnTo>
                    <a:pt x="920963" y="65809"/>
                  </a:lnTo>
                  <a:lnTo>
                    <a:pt x="920963" y="197427"/>
                  </a:lnTo>
                  <a:lnTo>
                    <a:pt x="131617" y="197427"/>
                  </a:lnTo>
                  <a:lnTo>
                    <a:pt x="131617" y="263236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2493297" y="2234044"/>
            <a:ext cx="309245" cy="1068070"/>
            <a:chOff x="2493297" y="2234044"/>
            <a:chExt cx="309245" cy="1068070"/>
          </a:xfrm>
        </p:grpSpPr>
        <p:sp>
          <p:nvSpPr>
            <p:cNvPr id="27" name="object 27"/>
            <p:cNvSpPr/>
            <p:nvPr/>
          </p:nvSpPr>
          <p:spPr>
            <a:xfrm>
              <a:off x="2499647" y="2240394"/>
              <a:ext cx="296545" cy="1055370"/>
            </a:xfrm>
            <a:custGeom>
              <a:avLst/>
              <a:gdLst/>
              <a:ahLst/>
              <a:cxnLst/>
              <a:rect l="l" t="t" r="r" b="b"/>
              <a:pathLst>
                <a:path w="296544" h="1055370">
                  <a:moveTo>
                    <a:pt x="148099" y="0"/>
                  </a:moveTo>
                  <a:lnTo>
                    <a:pt x="0" y="148101"/>
                  </a:lnTo>
                  <a:lnTo>
                    <a:pt x="74049" y="148101"/>
                  </a:lnTo>
                  <a:lnTo>
                    <a:pt x="74049" y="1055262"/>
                  </a:lnTo>
                  <a:lnTo>
                    <a:pt x="222149" y="1055262"/>
                  </a:lnTo>
                  <a:lnTo>
                    <a:pt x="222149" y="148101"/>
                  </a:lnTo>
                  <a:lnTo>
                    <a:pt x="296199" y="148101"/>
                  </a:lnTo>
                  <a:lnTo>
                    <a:pt x="14809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499647" y="2240394"/>
              <a:ext cx="296545" cy="1055370"/>
            </a:xfrm>
            <a:custGeom>
              <a:avLst/>
              <a:gdLst/>
              <a:ahLst/>
              <a:cxnLst/>
              <a:rect l="l" t="t" r="r" b="b"/>
              <a:pathLst>
                <a:path w="296544" h="1055370">
                  <a:moveTo>
                    <a:pt x="0" y="148100"/>
                  </a:moveTo>
                  <a:lnTo>
                    <a:pt x="148100" y="0"/>
                  </a:lnTo>
                  <a:lnTo>
                    <a:pt x="296199" y="148100"/>
                  </a:lnTo>
                  <a:lnTo>
                    <a:pt x="222149" y="148100"/>
                  </a:lnTo>
                  <a:lnTo>
                    <a:pt x="222149" y="1055261"/>
                  </a:lnTo>
                  <a:lnTo>
                    <a:pt x="74049" y="1055261"/>
                  </a:lnTo>
                  <a:lnTo>
                    <a:pt x="74049" y="148100"/>
                  </a:lnTo>
                  <a:lnTo>
                    <a:pt x="0" y="14810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459000" y="1267077"/>
            <a:ext cx="1214755" cy="867410"/>
            <a:chOff x="1459000" y="1267077"/>
            <a:chExt cx="1214755" cy="867410"/>
          </a:xfrm>
        </p:grpSpPr>
        <p:sp>
          <p:nvSpPr>
            <p:cNvPr id="30" name="object 30"/>
            <p:cNvSpPr/>
            <p:nvPr/>
          </p:nvSpPr>
          <p:spPr>
            <a:xfrm>
              <a:off x="1465350" y="1273427"/>
              <a:ext cx="754380" cy="854710"/>
            </a:xfrm>
            <a:custGeom>
              <a:avLst/>
              <a:gdLst/>
              <a:ahLst/>
              <a:cxnLst/>
              <a:rect l="l" t="t" r="r" b="b"/>
              <a:pathLst>
                <a:path w="754380" h="854710">
                  <a:moveTo>
                    <a:pt x="754034" y="0"/>
                  </a:moveTo>
                  <a:lnTo>
                    <a:pt x="540458" y="1"/>
                  </a:lnTo>
                  <a:lnTo>
                    <a:pt x="473476" y="9556"/>
                  </a:lnTo>
                  <a:lnTo>
                    <a:pt x="409244" y="37398"/>
                  </a:lnTo>
                  <a:lnTo>
                    <a:pt x="348599" y="82295"/>
                  </a:lnTo>
                  <a:lnTo>
                    <a:pt x="319881" y="110753"/>
                  </a:lnTo>
                  <a:lnTo>
                    <a:pt x="292374" y="143012"/>
                  </a:lnTo>
                  <a:lnTo>
                    <a:pt x="266180" y="178917"/>
                  </a:lnTo>
                  <a:lnTo>
                    <a:pt x="241405" y="218315"/>
                  </a:lnTo>
                  <a:lnTo>
                    <a:pt x="218152" y="261052"/>
                  </a:lnTo>
                  <a:lnTo>
                    <a:pt x="196527" y="306972"/>
                  </a:lnTo>
                  <a:lnTo>
                    <a:pt x="176633" y="355922"/>
                  </a:lnTo>
                  <a:lnTo>
                    <a:pt x="158574" y="407748"/>
                  </a:lnTo>
                  <a:lnTo>
                    <a:pt x="142456" y="462296"/>
                  </a:lnTo>
                  <a:lnTo>
                    <a:pt x="128382" y="519411"/>
                  </a:lnTo>
                  <a:lnTo>
                    <a:pt x="116458" y="578939"/>
                  </a:lnTo>
                  <a:lnTo>
                    <a:pt x="106786" y="640726"/>
                  </a:lnTo>
                  <a:lnTo>
                    <a:pt x="0" y="640726"/>
                  </a:lnTo>
                  <a:lnTo>
                    <a:pt x="199350" y="854299"/>
                  </a:lnTo>
                  <a:lnTo>
                    <a:pt x="427149" y="640726"/>
                  </a:lnTo>
                  <a:lnTo>
                    <a:pt x="320361" y="640725"/>
                  </a:lnTo>
                  <a:lnTo>
                    <a:pt x="330032" y="578938"/>
                  </a:lnTo>
                  <a:lnTo>
                    <a:pt x="341957" y="519410"/>
                  </a:lnTo>
                  <a:lnTo>
                    <a:pt x="356031" y="462295"/>
                  </a:lnTo>
                  <a:lnTo>
                    <a:pt x="372149" y="407748"/>
                  </a:lnTo>
                  <a:lnTo>
                    <a:pt x="390207" y="355922"/>
                  </a:lnTo>
                  <a:lnTo>
                    <a:pt x="410101" y="306971"/>
                  </a:lnTo>
                  <a:lnTo>
                    <a:pt x="431727" y="261051"/>
                  </a:lnTo>
                  <a:lnTo>
                    <a:pt x="454980" y="218314"/>
                  </a:lnTo>
                  <a:lnTo>
                    <a:pt x="479755" y="178916"/>
                  </a:lnTo>
                  <a:lnTo>
                    <a:pt x="505949" y="143011"/>
                  </a:lnTo>
                  <a:lnTo>
                    <a:pt x="533456" y="110752"/>
                  </a:lnTo>
                  <a:lnTo>
                    <a:pt x="562174" y="82294"/>
                  </a:lnTo>
                  <a:lnTo>
                    <a:pt x="591996" y="57791"/>
                  </a:lnTo>
                  <a:lnTo>
                    <a:pt x="654539" y="21267"/>
                  </a:lnTo>
                  <a:lnTo>
                    <a:pt x="720251" y="2414"/>
                  </a:lnTo>
                  <a:lnTo>
                    <a:pt x="75403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112596" y="1273410"/>
              <a:ext cx="554990" cy="854710"/>
            </a:xfrm>
            <a:custGeom>
              <a:avLst/>
              <a:gdLst/>
              <a:ahLst/>
              <a:cxnLst/>
              <a:rect l="l" t="t" r="r" b="b"/>
              <a:pathLst>
                <a:path w="554989" h="854710">
                  <a:moveTo>
                    <a:pt x="97934" y="0"/>
                  </a:moveTo>
                  <a:lnTo>
                    <a:pt x="65435" y="3550"/>
                  </a:lnTo>
                  <a:lnTo>
                    <a:pt x="32755" y="11728"/>
                  </a:lnTo>
                  <a:lnTo>
                    <a:pt x="0" y="24654"/>
                  </a:lnTo>
                  <a:lnTo>
                    <a:pt x="31117" y="41500"/>
                  </a:lnTo>
                  <a:lnTo>
                    <a:pt x="61176" y="62307"/>
                  </a:lnTo>
                  <a:lnTo>
                    <a:pt x="117829" y="115112"/>
                  </a:lnTo>
                  <a:lnTo>
                    <a:pt x="144282" y="146764"/>
                  </a:lnTo>
                  <a:lnTo>
                    <a:pt x="169391" y="181684"/>
                  </a:lnTo>
                  <a:lnTo>
                    <a:pt x="193085" y="219699"/>
                  </a:lnTo>
                  <a:lnTo>
                    <a:pt x="215292" y="260637"/>
                  </a:lnTo>
                  <a:lnTo>
                    <a:pt x="235941" y="304324"/>
                  </a:lnTo>
                  <a:lnTo>
                    <a:pt x="254962" y="350587"/>
                  </a:lnTo>
                  <a:lnTo>
                    <a:pt x="272282" y="399253"/>
                  </a:lnTo>
                  <a:lnTo>
                    <a:pt x="287832" y="450149"/>
                  </a:lnTo>
                  <a:lnTo>
                    <a:pt x="301539" y="503102"/>
                  </a:lnTo>
                  <a:lnTo>
                    <a:pt x="313332" y="557938"/>
                  </a:lnTo>
                  <a:lnTo>
                    <a:pt x="323141" y="614485"/>
                  </a:lnTo>
                  <a:lnTo>
                    <a:pt x="330894" y="672570"/>
                  </a:lnTo>
                  <a:lnTo>
                    <a:pt x="336520" y="732018"/>
                  </a:lnTo>
                  <a:lnTo>
                    <a:pt x="339948" y="792658"/>
                  </a:lnTo>
                  <a:lnTo>
                    <a:pt x="341106" y="854317"/>
                  </a:lnTo>
                  <a:lnTo>
                    <a:pt x="554681" y="854317"/>
                  </a:lnTo>
                  <a:lnTo>
                    <a:pt x="553869" y="802909"/>
                  </a:lnTo>
                  <a:lnTo>
                    <a:pt x="551440" y="751733"/>
                  </a:lnTo>
                  <a:lnTo>
                    <a:pt x="547402" y="700929"/>
                  </a:lnTo>
                  <a:lnTo>
                    <a:pt x="541765" y="650634"/>
                  </a:lnTo>
                  <a:lnTo>
                    <a:pt x="532602" y="589274"/>
                  </a:lnTo>
                  <a:lnTo>
                    <a:pt x="521268" y="530241"/>
                  </a:lnTo>
                  <a:lnTo>
                    <a:pt x="507868" y="473656"/>
                  </a:lnTo>
                  <a:lnTo>
                    <a:pt x="492507" y="419640"/>
                  </a:lnTo>
                  <a:lnTo>
                    <a:pt x="475288" y="368315"/>
                  </a:lnTo>
                  <a:lnTo>
                    <a:pt x="456318" y="319800"/>
                  </a:lnTo>
                  <a:lnTo>
                    <a:pt x="435700" y="274218"/>
                  </a:lnTo>
                  <a:lnTo>
                    <a:pt x="413540" y="231688"/>
                  </a:lnTo>
                  <a:lnTo>
                    <a:pt x="389942" y="192334"/>
                  </a:lnTo>
                  <a:lnTo>
                    <a:pt x="365012" y="156274"/>
                  </a:lnTo>
                  <a:lnTo>
                    <a:pt x="338853" y="123631"/>
                  </a:lnTo>
                  <a:lnTo>
                    <a:pt x="311570" y="94525"/>
                  </a:lnTo>
                  <a:lnTo>
                    <a:pt x="254054" y="47410"/>
                  </a:lnTo>
                  <a:lnTo>
                    <a:pt x="193300" y="15897"/>
                  </a:lnTo>
                  <a:lnTo>
                    <a:pt x="130148" y="954"/>
                  </a:lnTo>
                  <a:lnTo>
                    <a:pt x="97934" y="0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465350" y="1273427"/>
              <a:ext cx="1202055" cy="854710"/>
            </a:xfrm>
            <a:custGeom>
              <a:avLst/>
              <a:gdLst/>
              <a:ahLst/>
              <a:cxnLst/>
              <a:rect l="l" t="t" r="r" b="b"/>
              <a:pathLst>
                <a:path w="1202055" h="854710">
                  <a:moveTo>
                    <a:pt x="754034" y="0"/>
                  </a:moveTo>
                  <a:lnTo>
                    <a:pt x="687051" y="9554"/>
                  </a:lnTo>
                  <a:lnTo>
                    <a:pt x="622819" y="37397"/>
                  </a:lnTo>
                  <a:lnTo>
                    <a:pt x="562174" y="82294"/>
                  </a:lnTo>
                  <a:lnTo>
                    <a:pt x="533457" y="110752"/>
                  </a:lnTo>
                  <a:lnTo>
                    <a:pt x="505949" y="143010"/>
                  </a:lnTo>
                  <a:lnTo>
                    <a:pt x="479755" y="178916"/>
                  </a:lnTo>
                  <a:lnTo>
                    <a:pt x="454980" y="218314"/>
                  </a:lnTo>
                  <a:lnTo>
                    <a:pt x="431727" y="261051"/>
                  </a:lnTo>
                  <a:lnTo>
                    <a:pt x="410102" y="306971"/>
                  </a:lnTo>
                  <a:lnTo>
                    <a:pt x="390208" y="355921"/>
                  </a:lnTo>
                  <a:lnTo>
                    <a:pt x="372149" y="407747"/>
                  </a:lnTo>
                  <a:lnTo>
                    <a:pt x="356031" y="462295"/>
                  </a:lnTo>
                  <a:lnTo>
                    <a:pt x="341957" y="519410"/>
                  </a:lnTo>
                  <a:lnTo>
                    <a:pt x="330033" y="578938"/>
                  </a:lnTo>
                  <a:lnTo>
                    <a:pt x="320361" y="640725"/>
                  </a:lnTo>
                  <a:lnTo>
                    <a:pt x="427149" y="640725"/>
                  </a:lnTo>
                  <a:lnTo>
                    <a:pt x="199351" y="854300"/>
                  </a:lnTo>
                  <a:lnTo>
                    <a:pt x="0" y="640725"/>
                  </a:lnTo>
                  <a:lnTo>
                    <a:pt x="106787" y="640725"/>
                  </a:lnTo>
                  <a:lnTo>
                    <a:pt x="116458" y="578938"/>
                  </a:lnTo>
                  <a:lnTo>
                    <a:pt x="128383" y="519410"/>
                  </a:lnTo>
                  <a:lnTo>
                    <a:pt x="142456" y="462296"/>
                  </a:lnTo>
                  <a:lnTo>
                    <a:pt x="158574" y="407748"/>
                  </a:lnTo>
                  <a:lnTo>
                    <a:pt x="176633" y="355922"/>
                  </a:lnTo>
                  <a:lnTo>
                    <a:pt x="196527" y="306972"/>
                  </a:lnTo>
                  <a:lnTo>
                    <a:pt x="218152" y="261051"/>
                  </a:lnTo>
                  <a:lnTo>
                    <a:pt x="241405" y="218315"/>
                  </a:lnTo>
                  <a:lnTo>
                    <a:pt x="266180" y="178917"/>
                  </a:lnTo>
                  <a:lnTo>
                    <a:pt x="292374" y="143011"/>
                  </a:lnTo>
                  <a:lnTo>
                    <a:pt x="319882" y="110752"/>
                  </a:lnTo>
                  <a:lnTo>
                    <a:pt x="348599" y="82294"/>
                  </a:lnTo>
                  <a:lnTo>
                    <a:pt x="378421" y="57791"/>
                  </a:lnTo>
                  <a:lnTo>
                    <a:pt x="440964" y="21268"/>
                  </a:lnTo>
                  <a:lnTo>
                    <a:pt x="506676" y="2415"/>
                  </a:lnTo>
                  <a:lnTo>
                    <a:pt x="754034" y="0"/>
                  </a:lnTo>
                  <a:lnTo>
                    <a:pt x="786021" y="2144"/>
                  </a:lnTo>
                  <a:lnTo>
                    <a:pt x="848097" y="18871"/>
                  </a:lnTo>
                  <a:lnTo>
                    <a:pt x="907140" y="51215"/>
                  </a:lnTo>
                  <a:lnTo>
                    <a:pt x="962541" y="98021"/>
                  </a:lnTo>
                  <a:lnTo>
                    <a:pt x="988688" y="126485"/>
                  </a:lnTo>
                  <a:lnTo>
                    <a:pt x="1013696" y="158132"/>
                  </a:lnTo>
                  <a:lnTo>
                    <a:pt x="1037491" y="192815"/>
                  </a:lnTo>
                  <a:lnTo>
                    <a:pt x="1059997" y="230391"/>
                  </a:lnTo>
                  <a:lnTo>
                    <a:pt x="1081138" y="270715"/>
                  </a:lnTo>
                  <a:lnTo>
                    <a:pt x="1100839" y="313642"/>
                  </a:lnTo>
                  <a:lnTo>
                    <a:pt x="1119023" y="359028"/>
                  </a:lnTo>
                  <a:lnTo>
                    <a:pt x="1135614" y="406728"/>
                  </a:lnTo>
                  <a:lnTo>
                    <a:pt x="1150538" y="456599"/>
                  </a:lnTo>
                  <a:lnTo>
                    <a:pt x="1163717" y="508494"/>
                  </a:lnTo>
                  <a:lnTo>
                    <a:pt x="1175077" y="562270"/>
                  </a:lnTo>
                  <a:lnTo>
                    <a:pt x="1184541" y="617782"/>
                  </a:lnTo>
                  <a:lnTo>
                    <a:pt x="1192035" y="674886"/>
                  </a:lnTo>
                  <a:lnTo>
                    <a:pt x="1197481" y="733436"/>
                  </a:lnTo>
                  <a:lnTo>
                    <a:pt x="1200804" y="793289"/>
                  </a:lnTo>
                  <a:lnTo>
                    <a:pt x="1201929" y="854300"/>
                  </a:lnTo>
                  <a:lnTo>
                    <a:pt x="988353" y="854300"/>
                  </a:lnTo>
                  <a:lnTo>
                    <a:pt x="987195" y="792641"/>
                  </a:lnTo>
                  <a:lnTo>
                    <a:pt x="983767" y="732001"/>
                  </a:lnTo>
                  <a:lnTo>
                    <a:pt x="978141" y="672552"/>
                  </a:lnTo>
                  <a:lnTo>
                    <a:pt x="970388" y="614468"/>
                  </a:lnTo>
                  <a:lnTo>
                    <a:pt x="960579" y="557921"/>
                  </a:lnTo>
                  <a:lnTo>
                    <a:pt x="948786" y="503084"/>
                  </a:lnTo>
                  <a:lnTo>
                    <a:pt x="935079" y="450131"/>
                  </a:lnTo>
                  <a:lnTo>
                    <a:pt x="919529" y="399236"/>
                  </a:lnTo>
                  <a:lnTo>
                    <a:pt x="902209" y="350569"/>
                  </a:lnTo>
                  <a:lnTo>
                    <a:pt x="883188" y="304306"/>
                  </a:lnTo>
                  <a:lnTo>
                    <a:pt x="862539" y="260619"/>
                  </a:lnTo>
                  <a:lnTo>
                    <a:pt x="840332" y="219682"/>
                  </a:lnTo>
                  <a:lnTo>
                    <a:pt x="816638" y="181666"/>
                  </a:lnTo>
                  <a:lnTo>
                    <a:pt x="791529" y="146746"/>
                  </a:lnTo>
                  <a:lnTo>
                    <a:pt x="765076" y="115095"/>
                  </a:lnTo>
                  <a:lnTo>
                    <a:pt x="737350" y="86885"/>
                  </a:lnTo>
                  <a:lnTo>
                    <a:pt x="678364" y="41482"/>
                  </a:lnTo>
                  <a:lnTo>
                    <a:pt x="647246" y="24636"/>
                  </a:lnTo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14522" y="2328316"/>
            <a:ext cx="1076960" cy="226060"/>
            <a:chOff x="714522" y="2328316"/>
            <a:chExt cx="1076960" cy="226060"/>
          </a:xfrm>
        </p:grpSpPr>
        <p:sp>
          <p:nvSpPr>
            <p:cNvPr id="34" name="object 34"/>
            <p:cNvSpPr/>
            <p:nvPr/>
          </p:nvSpPr>
          <p:spPr>
            <a:xfrm>
              <a:off x="720872" y="233649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503607" y="0"/>
                  </a:moveTo>
                  <a:lnTo>
                    <a:pt x="0" y="0"/>
                  </a:lnTo>
                  <a:lnTo>
                    <a:pt x="0" y="211014"/>
                  </a:lnTo>
                  <a:lnTo>
                    <a:pt x="503607" y="211014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20872" y="233649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80970" y="233466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503607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7" y="211015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0970" y="233466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14521" y="2656166"/>
            <a:ext cx="516890" cy="224154"/>
            <a:chOff x="714521" y="2656166"/>
            <a:chExt cx="516890" cy="224154"/>
          </a:xfrm>
        </p:grpSpPr>
        <p:sp>
          <p:nvSpPr>
            <p:cNvPr id="39" name="object 39"/>
            <p:cNvSpPr/>
            <p:nvPr/>
          </p:nvSpPr>
          <p:spPr>
            <a:xfrm>
              <a:off x="720871" y="266251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503607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7" y="211015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20871" y="266251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287053" y="2656166"/>
            <a:ext cx="516890" cy="224154"/>
            <a:chOff x="1287053" y="2656166"/>
            <a:chExt cx="516890" cy="224154"/>
          </a:xfrm>
        </p:grpSpPr>
        <p:sp>
          <p:nvSpPr>
            <p:cNvPr id="42" name="object 42"/>
            <p:cNvSpPr/>
            <p:nvPr/>
          </p:nvSpPr>
          <p:spPr>
            <a:xfrm>
              <a:off x="1293403" y="266251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503605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5" y="211015"/>
                  </a:lnTo>
                  <a:lnTo>
                    <a:pt x="503605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293403" y="266251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14521" y="2973396"/>
            <a:ext cx="516890" cy="224154"/>
            <a:chOff x="714521" y="2973396"/>
            <a:chExt cx="516890" cy="224154"/>
          </a:xfrm>
        </p:grpSpPr>
        <p:sp>
          <p:nvSpPr>
            <p:cNvPr id="45" name="object 45"/>
            <p:cNvSpPr/>
            <p:nvPr/>
          </p:nvSpPr>
          <p:spPr>
            <a:xfrm>
              <a:off x="720871" y="297974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503606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6" y="211015"/>
                  </a:lnTo>
                  <a:lnTo>
                    <a:pt x="503606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720871" y="297974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294532" y="2976106"/>
            <a:ext cx="516890" cy="224154"/>
            <a:chOff x="1294532" y="2976106"/>
            <a:chExt cx="516890" cy="224154"/>
          </a:xfrm>
        </p:grpSpPr>
        <p:sp>
          <p:nvSpPr>
            <p:cNvPr id="48" name="object 48"/>
            <p:cNvSpPr/>
            <p:nvPr/>
          </p:nvSpPr>
          <p:spPr>
            <a:xfrm>
              <a:off x="1300882" y="298245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503607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7" y="211015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300882" y="2982456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5">
                  <a:moveTo>
                    <a:pt x="0" y="0"/>
                  </a:moveTo>
                  <a:lnTo>
                    <a:pt x="503607" y="0"/>
                  </a:lnTo>
                  <a:lnTo>
                    <a:pt x="503607" y="211015"/>
                  </a:lnTo>
                  <a:lnTo>
                    <a:pt x="0" y="2110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06221" y="3294639"/>
            <a:ext cx="1076960" cy="226060"/>
            <a:chOff x="706221" y="3294639"/>
            <a:chExt cx="1076960" cy="226060"/>
          </a:xfrm>
        </p:grpSpPr>
        <p:sp>
          <p:nvSpPr>
            <p:cNvPr id="51" name="object 51"/>
            <p:cNvSpPr/>
            <p:nvPr/>
          </p:nvSpPr>
          <p:spPr>
            <a:xfrm>
              <a:off x="712571" y="3302812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6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6" y="211015"/>
                  </a:lnTo>
                  <a:lnTo>
                    <a:pt x="503606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12571" y="3302813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272669" y="330099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5" y="0"/>
                  </a:moveTo>
                  <a:lnTo>
                    <a:pt x="0" y="0"/>
                  </a:lnTo>
                  <a:lnTo>
                    <a:pt x="0" y="211014"/>
                  </a:lnTo>
                  <a:lnTo>
                    <a:pt x="503605" y="211014"/>
                  </a:lnTo>
                  <a:lnTo>
                    <a:pt x="503605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272668" y="330098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06221" y="3622490"/>
            <a:ext cx="516890" cy="224154"/>
            <a:chOff x="706221" y="3622490"/>
            <a:chExt cx="516890" cy="224154"/>
          </a:xfrm>
        </p:grpSpPr>
        <p:sp>
          <p:nvSpPr>
            <p:cNvPr id="56" name="object 56"/>
            <p:cNvSpPr/>
            <p:nvPr/>
          </p:nvSpPr>
          <p:spPr>
            <a:xfrm>
              <a:off x="712571" y="362883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6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6" y="211015"/>
                  </a:lnTo>
                  <a:lnTo>
                    <a:pt x="503606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712571" y="362884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278751" y="3622490"/>
            <a:ext cx="516890" cy="224154"/>
            <a:chOff x="1278751" y="3622490"/>
            <a:chExt cx="516890" cy="224154"/>
          </a:xfrm>
        </p:grpSpPr>
        <p:sp>
          <p:nvSpPr>
            <p:cNvPr id="59" name="object 59"/>
            <p:cNvSpPr/>
            <p:nvPr/>
          </p:nvSpPr>
          <p:spPr>
            <a:xfrm>
              <a:off x="1285101" y="362883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7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7" y="211015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1285101" y="362884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706220" y="3939719"/>
            <a:ext cx="516890" cy="224154"/>
            <a:chOff x="706220" y="3939719"/>
            <a:chExt cx="516890" cy="224154"/>
          </a:xfrm>
        </p:grpSpPr>
        <p:sp>
          <p:nvSpPr>
            <p:cNvPr id="62" name="object 62"/>
            <p:cNvSpPr/>
            <p:nvPr/>
          </p:nvSpPr>
          <p:spPr>
            <a:xfrm>
              <a:off x="712569" y="3946070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7" y="0"/>
                  </a:moveTo>
                  <a:lnTo>
                    <a:pt x="0" y="0"/>
                  </a:lnTo>
                  <a:lnTo>
                    <a:pt x="0" y="211014"/>
                  </a:lnTo>
                  <a:lnTo>
                    <a:pt x="503607" y="211014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712570" y="394606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90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1286231" y="3942429"/>
            <a:ext cx="516890" cy="224154"/>
            <a:chOff x="1286231" y="3942429"/>
            <a:chExt cx="516890" cy="224154"/>
          </a:xfrm>
        </p:grpSpPr>
        <p:sp>
          <p:nvSpPr>
            <p:cNvPr id="65" name="object 65"/>
            <p:cNvSpPr/>
            <p:nvPr/>
          </p:nvSpPr>
          <p:spPr>
            <a:xfrm>
              <a:off x="1292581" y="394877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7" y="0"/>
                  </a:moveTo>
                  <a:lnTo>
                    <a:pt x="0" y="0"/>
                  </a:lnTo>
                  <a:lnTo>
                    <a:pt x="0" y="211015"/>
                  </a:lnTo>
                  <a:lnTo>
                    <a:pt x="503607" y="211015"/>
                  </a:lnTo>
                  <a:lnTo>
                    <a:pt x="503607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1292581" y="3948779"/>
              <a:ext cx="504190" cy="211454"/>
            </a:xfrm>
            <a:custGeom>
              <a:avLst/>
              <a:gdLst/>
              <a:ahLst/>
              <a:cxnLst/>
              <a:rect l="l" t="t" r="r" b="b"/>
              <a:pathLst>
                <a:path w="504189" h="211454">
                  <a:moveTo>
                    <a:pt x="503607" y="211015"/>
                  </a:moveTo>
                  <a:lnTo>
                    <a:pt x="0" y="211015"/>
                  </a:lnTo>
                  <a:lnTo>
                    <a:pt x="0" y="0"/>
                  </a:lnTo>
                  <a:lnTo>
                    <a:pt x="503607" y="0"/>
                  </a:lnTo>
                  <a:lnTo>
                    <a:pt x="503607" y="211015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8597568" y="3768575"/>
            <a:ext cx="630555" cy="566420"/>
            <a:chOff x="8597568" y="3768575"/>
            <a:chExt cx="630555" cy="566420"/>
          </a:xfrm>
        </p:grpSpPr>
        <p:sp>
          <p:nvSpPr>
            <p:cNvPr id="68" name="object 68"/>
            <p:cNvSpPr/>
            <p:nvPr/>
          </p:nvSpPr>
          <p:spPr>
            <a:xfrm>
              <a:off x="8603918" y="3774925"/>
              <a:ext cx="617855" cy="553720"/>
            </a:xfrm>
            <a:custGeom>
              <a:avLst/>
              <a:gdLst/>
              <a:ahLst/>
              <a:cxnLst/>
              <a:rect l="l" t="t" r="r" b="b"/>
              <a:pathLst>
                <a:path w="617854" h="553720">
                  <a:moveTo>
                    <a:pt x="479508" y="0"/>
                  </a:moveTo>
                  <a:lnTo>
                    <a:pt x="138327" y="0"/>
                  </a:lnTo>
                  <a:lnTo>
                    <a:pt x="0" y="276651"/>
                  </a:lnTo>
                  <a:lnTo>
                    <a:pt x="138327" y="553303"/>
                  </a:lnTo>
                  <a:lnTo>
                    <a:pt x="479508" y="553303"/>
                  </a:lnTo>
                  <a:lnTo>
                    <a:pt x="617834" y="276651"/>
                  </a:lnTo>
                  <a:lnTo>
                    <a:pt x="47950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8603918" y="3774925"/>
              <a:ext cx="617855" cy="553720"/>
            </a:xfrm>
            <a:custGeom>
              <a:avLst/>
              <a:gdLst/>
              <a:ahLst/>
              <a:cxnLst/>
              <a:rect l="l" t="t" r="r" b="b"/>
              <a:pathLst>
                <a:path w="617854" h="553720">
                  <a:moveTo>
                    <a:pt x="0" y="276652"/>
                  </a:moveTo>
                  <a:lnTo>
                    <a:pt x="138326" y="0"/>
                  </a:lnTo>
                  <a:lnTo>
                    <a:pt x="479507" y="0"/>
                  </a:lnTo>
                  <a:lnTo>
                    <a:pt x="617834" y="276652"/>
                  </a:lnTo>
                  <a:lnTo>
                    <a:pt x="479507" y="553304"/>
                  </a:lnTo>
                  <a:lnTo>
                    <a:pt x="138326" y="553304"/>
                  </a:lnTo>
                  <a:lnTo>
                    <a:pt x="0" y="27665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8490494" y="4403852"/>
            <a:ext cx="3345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Stop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unload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HORSE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only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2134" y="230188"/>
            <a:ext cx="8596668" cy="1214435"/>
          </a:xfrm>
          <a:prstGeom prst="rect">
            <a:avLst/>
          </a:prstGeom>
        </p:spPr>
        <p:txBody>
          <a:bodyPr vert="horz" wrap="square" lIns="0" tIns="547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dirty="0">
                <a:solidFill>
                  <a:schemeClr val="bg1"/>
                </a:solidFill>
              </a:rPr>
              <a:t>What</a:t>
            </a:r>
            <a:r>
              <a:rPr sz="4300" spc="95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to</a:t>
            </a:r>
            <a:r>
              <a:rPr sz="4300" spc="105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Expect</a:t>
            </a:r>
            <a:r>
              <a:rPr sz="4300" spc="95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in</a:t>
            </a:r>
            <a:r>
              <a:rPr sz="4300" spc="100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Vet</a:t>
            </a:r>
            <a:r>
              <a:rPr sz="4300" spc="95" dirty="0">
                <a:solidFill>
                  <a:schemeClr val="bg1"/>
                </a:solidFill>
              </a:rPr>
              <a:t> </a:t>
            </a:r>
            <a:r>
              <a:rPr sz="4300" spc="-10" dirty="0">
                <a:solidFill>
                  <a:schemeClr val="bg1"/>
                </a:solidFill>
              </a:rPr>
              <a:t>Check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554" y="1793747"/>
            <a:ext cx="11141246" cy="473591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0665" marR="218440" indent="-228600">
              <a:lnSpc>
                <a:spcPts val="2810"/>
              </a:lnSpc>
              <a:spcBef>
                <a:spcPts val="450"/>
              </a:spcBef>
              <a:buFont typeface="Arial"/>
              <a:buChar char="•"/>
              <a:tabLst>
                <a:tab pos="240665" algn="l"/>
              </a:tabLst>
            </a:pPr>
            <a:r>
              <a:rPr sz="2600" spc="-30" dirty="0">
                <a:latin typeface="Calibri"/>
                <a:cs typeface="Calibri"/>
              </a:rPr>
              <a:t>Temperature: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must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under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101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pass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check,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temperatures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between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101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and </a:t>
            </a:r>
            <a:r>
              <a:rPr sz="2600" dirty="0">
                <a:latin typeface="Calibri"/>
                <a:cs typeface="Calibri"/>
              </a:rPr>
              <a:t>102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trailering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allowed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time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cool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down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retest</a:t>
            </a:r>
            <a:endParaRPr sz="2600" dirty="0">
              <a:latin typeface="Calibri"/>
              <a:cs typeface="Calibri"/>
            </a:endParaRPr>
          </a:p>
          <a:p>
            <a:pPr marL="848360">
              <a:lnSpc>
                <a:spcPct val="100000"/>
              </a:lnSpc>
              <a:spcBef>
                <a:spcPts val="140"/>
              </a:spcBef>
            </a:pPr>
            <a:r>
              <a:rPr sz="2800" b="1" i="1" dirty="0">
                <a:latin typeface="Calibri"/>
                <a:cs typeface="Calibri"/>
              </a:rPr>
              <a:t>Please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make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sure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your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horse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allows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temperature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to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be</a:t>
            </a:r>
            <a:r>
              <a:rPr sz="2800" b="1" i="1" spc="-50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taken</a:t>
            </a:r>
            <a:r>
              <a:rPr sz="2800" b="1" i="1" spc="-4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rectally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Pulse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Respiration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  <a:tab pos="3582035" algn="l"/>
              </a:tabLst>
            </a:pPr>
            <a:r>
              <a:rPr sz="2600" dirty="0">
                <a:latin typeface="Calibri"/>
                <a:cs typeface="Calibri"/>
              </a:rPr>
              <a:t>Mucus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membrane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color</a:t>
            </a:r>
            <a:r>
              <a:rPr sz="2600" dirty="0">
                <a:latin typeface="Calibri"/>
                <a:cs typeface="Calibri"/>
              </a:rPr>
              <a:t>	&amp;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Capillary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refill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time</a:t>
            </a:r>
            <a:endParaRPr sz="26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Overall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examination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looking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health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condition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horse</a:t>
            </a:r>
            <a:r>
              <a:rPr lang="en-US" sz="2200" spc="-10" dirty="0">
                <a:latin typeface="Calibri"/>
                <a:cs typeface="Calibri"/>
              </a:rPr>
              <a:t> and a soundness check ( jog away and towards the vet)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Horses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infectious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nasal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ocular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discharge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other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signs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infectious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disease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pass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Lameness,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affecting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gait,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open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wounds,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girth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galls/sore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backs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pass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Horses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must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free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visible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parasites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(bot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eggs,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lice)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</a:tabLst>
            </a:pPr>
            <a:r>
              <a:rPr sz="2200" spc="-10" dirty="0">
                <a:latin typeface="Calibri"/>
                <a:cs typeface="Calibri"/>
              </a:rPr>
              <a:t>Henneke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Body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Condition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Score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(BCS)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should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between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4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lang="en-US" sz="2200" spc="-50" dirty="0">
                <a:latin typeface="Calibri"/>
                <a:cs typeface="Calibri"/>
              </a:rPr>
              <a:t>7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4389" y="230188"/>
            <a:ext cx="109303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1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51316-FCD6-76D9-DD4B-9A9B3F9EC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93BD735-5A86-3434-F556-C8F5F817EE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36333" y="170823"/>
            <a:ext cx="6764867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BODY SCORING Check</a:t>
            </a:r>
            <a:endParaRPr sz="43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F3934-373C-9D1E-5FD1-A67954FE7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11" y="953653"/>
            <a:ext cx="9005377" cy="58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9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462CC-5250-1955-B729-DC5DAE9BD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8D2187-EAE5-5CAE-9011-2F6AB081F6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1613" y="277827"/>
            <a:ext cx="2377310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Stall Card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07E3ECB-0E78-4F8F-A42F-3E21E619185D}"/>
              </a:ext>
            </a:extLst>
          </p:cNvPr>
          <p:cNvSpPr txBox="1"/>
          <p:nvPr/>
        </p:nvSpPr>
        <p:spPr>
          <a:xfrm>
            <a:off x="555451" y="953653"/>
            <a:ext cx="11081097" cy="461087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Display on Stall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Front Includes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pc="-10" dirty="0">
                <a:solidFill>
                  <a:schemeClr val="bg1"/>
                </a:solidFill>
                <a:latin typeface="Calibri"/>
                <a:cs typeface="Calibri"/>
              </a:rPr>
              <a:t>Stall Number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Horse Name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Owner Name – First Name Only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Rider Number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If Horse has Odd or Aggressive Behavior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Back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Phone Number of Adult Financially Responsible for Vet Care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Description of Odd or Aggressive Behavior for Night Barn Crew</a:t>
            </a:r>
          </a:p>
          <a:p>
            <a:pPr marL="1612265" lvl="3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Stall Habits – May Bite, Lays Down Frequently, Pushy…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Horse Medications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If Relevant – RV Location on Fairgrounds</a:t>
            </a:r>
          </a:p>
        </p:txBody>
      </p:sp>
    </p:spTree>
    <p:extLst>
      <p:ext uri="{BB962C8B-B14F-4D97-AF65-F5344CB8AC3E}">
        <p14:creationId xmlns:p14="http://schemas.microsoft.com/office/powerpoint/2010/main" val="3223828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94DA91-C1B8-5CEA-5E0D-44E14EFDD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311D423-694C-72E3-8ABB-D5ABEB36FB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1613" y="277827"/>
            <a:ext cx="2377310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Stall Card</a:t>
            </a:r>
            <a:endParaRPr sz="4300" dirty="0">
              <a:solidFill>
                <a:schemeClr val="bg1"/>
              </a:solidFill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94D6E748-52CE-CD5D-CF8C-DE6B051AE8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261" y="353415"/>
            <a:ext cx="9558719" cy="61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26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945" y="1781555"/>
            <a:ext cx="9831705" cy="2534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lang="en-US" sz="3200" spc="-10" dirty="0">
                <a:latin typeface="Calibri"/>
                <a:cs typeface="Calibri"/>
              </a:rPr>
              <a:t>Go to the show office at Arena 100</a:t>
            </a:r>
            <a:endParaRPr sz="3200" dirty="0">
              <a:latin typeface="Calibri"/>
              <a:cs typeface="Calibri"/>
            </a:endParaRPr>
          </a:p>
          <a:p>
            <a:pPr marL="696595" lvl="1" indent="-227329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6595" algn="l"/>
              </a:tabLst>
            </a:pPr>
            <a:r>
              <a:rPr sz="3200" dirty="0">
                <a:latin typeface="Calibri"/>
                <a:cs typeface="Calibri"/>
              </a:rPr>
              <a:t>Get</a:t>
            </a:r>
            <a:r>
              <a:rPr lang="en-US" sz="3200" dirty="0">
                <a:latin typeface="Calibri"/>
                <a:cs typeface="Calibri"/>
              </a:rPr>
              <a:t> you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number</a:t>
            </a:r>
            <a:r>
              <a:rPr lang="en-US" sz="3200" spc="-10" dirty="0">
                <a:latin typeface="Calibri"/>
                <a:cs typeface="Calibri"/>
              </a:rPr>
              <a:t> and class schedule </a:t>
            </a:r>
            <a:endParaRPr sz="3200" dirty="0">
              <a:latin typeface="Calibri"/>
              <a:cs typeface="Calibri"/>
            </a:endParaRPr>
          </a:p>
          <a:p>
            <a:pPr marL="696595" lvl="1" indent="-227329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696595" algn="l"/>
              </a:tabLst>
            </a:pPr>
            <a:r>
              <a:rPr sz="3200" spc="-10" dirty="0">
                <a:latin typeface="Calibri"/>
                <a:cs typeface="Calibri"/>
              </a:rPr>
              <a:t>Verify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classes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correct</a:t>
            </a:r>
            <a:endParaRPr sz="3200" dirty="0">
              <a:latin typeface="Calibri"/>
              <a:cs typeface="Calibri"/>
            </a:endParaRPr>
          </a:p>
          <a:p>
            <a:pPr marL="697230" lvl="1" indent="-227329">
              <a:lnSpc>
                <a:spcPts val="3829"/>
              </a:lnSpc>
              <a:buFont typeface="Arial"/>
              <a:buChar char="•"/>
              <a:tabLst>
                <a:tab pos="697230" algn="l"/>
                <a:tab pos="5230495" algn="l"/>
              </a:tabLst>
            </a:pPr>
            <a:r>
              <a:rPr sz="3200" dirty="0">
                <a:latin typeface="Calibri"/>
                <a:cs typeface="Calibri"/>
              </a:rPr>
              <a:t>Get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Manure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Water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Chart</a:t>
            </a:r>
            <a:r>
              <a:rPr sz="3200" dirty="0">
                <a:latin typeface="Calibri"/>
                <a:cs typeface="Calibri"/>
              </a:rPr>
              <a:t>	(per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section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club)</a:t>
            </a:r>
            <a:endParaRPr sz="32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7230" algn="l"/>
              </a:tabLst>
            </a:pPr>
            <a:r>
              <a:rPr sz="3200" spc="-20" dirty="0">
                <a:latin typeface="Calibri"/>
                <a:cs typeface="Calibri"/>
              </a:rPr>
              <a:t>Watch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patterns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posted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60762" y="481393"/>
            <a:ext cx="1093033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47" y="80924"/>
            <a:ext cx="1443893" cy="120022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86CF22-54E9-5212-B0ED-4E32175388F2}"/>
              </a:ext>
            </a:extLst>
          </p:cNvPr>
          <p:cNvSpPr txBox="1">
            <a:spLocks/>
          </p:cNvSpPr>
          <p:nvPr/>
        </p:nvSpPr>
        <p:spPr>
          <a:xfrm>
            <a:off x="0" y="274256"/>
            <a:ext cx="12192000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Pre Meeting</a:t>
            </a:r>
            <a:endParaRPr lang="en-US" sz="43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62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731D15-DCBF-1224-5A15-965692FF0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7748D0-C5F4-0432-F471-D44543BA01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9930"/>
            <a:ext cx="12192000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Mandatory Orientation Meeting </a:t>
            </a:r>
            <a:endParaRPr sz="4300" dirty="0">
              <a:solidFill>
                <a:srgbClr val="00B0F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4536B96-0956-1643-51B5-FD96B2E2636C}"/>
              </a:ext>
            </a:extLst>
          </p:cNvPr>
          <p:cNvSpPr txBox="1"/>
          <p:nvPr/>
        </p:nvSpPr>
        <p:spPr>
          <a:xfrm>
            <a:off x="555451" y="1344178"/>
            <a:ext cx="11081097" cy="467243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Indoor Covered Arena 100</a:t>
            </a:r>
          </a:p>
          <a:p>
            <a:pPr marL="812800" lvl="1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Pick Up Number</a:t>
            </a:r>
          </a:p>
          <a:p>
            <a:pPr marL="812800" lvl="1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Verify Classes Are Correct</a:t>
            </a:r>
          </a:p>
          <a:p>
            <a:pPr marL="1270000" lvl="2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Classes Need to be Corrected BEFORE or AFTER Orientation Meeting on Haul in Night</a:t>
            </a:r>
          </a:p>
          <a:p>
            <a:pPr marL="812800" lvl="1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Pick Up Manure / Water Chart for Club</a:t>
            </a:r>
          </a:p>
          <a:p>
            <a:pPr marL="812800" lvl="1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Patterns for Following Day should be Posted</a:t>
            </a:r>
          </a:p>
          <a:p>
            <a:pPr marL="812800" lvl="1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Bring</a:t>
            </a:r>
          </a:p>
          <a:p>
            <a:pPr marL="1270000" lvl="2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Medical Release Form &amp; Emergency Vet Form</a:t>
            </a:r>
          </a:p>
          <a:p>
            <a:pPr marL="1727200" lvl="3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Remember to Add Stall Number to Forms</a:t>
            </a:r>
          </a:p>
          <a:p>
            <a:pPr marL="812800" lvl="1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Meet</a:t>
            </a:r>
          </a:p>
          <a:p>
            <a:pPr marL="1270000" lvl="2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Fair Officials</a:t>
            </a:r>
          </a:p>
          <a:p>
            <a:pPr marL="1270000" lvl="2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Judges</a:t>
            </a:r>
          </a:p>
          <a:p>
            <a:pPr marL="1727200" lvl="3" indent="-342900"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 spc="-10" dirty="0">
                <a:solidFill>
                  <a:schemeClr val="bg1"/>
                </a:solidFill>
                <a:latin typeface="Calibri"/>
                <a:cs typeface="Calibri"/>
              </a:rPr>
              <a:t>Ask Questions &amp; Learn What they would like to See</a:t>
            </a:r>
          </a:p>
        </p:txBody>
      </p:sp>
    </p:spTree>
    <p:extLst>
      <p:ext uri="{BB962C8B-B14F-4D97-AF65-F5344CB8AC3E}">
        <p14:creationId xmlns:p14="http://schemas.microsoft.com/office/powerpoint/2010/main" val="279524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50119"/>
            <a:ext cx="12191999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Fair </a:t>
            </a:r>
            <a:r>
              <a:rPr sz="4300" spc="-10" dirty="0">
                <a:solidFill>
                  <a:schemeClr val="bg1"/>
                </a:solidFill>
              </a:rPr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079881"/>
            <a:ext cx="11081097" cy="467243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Be a current member as of March 31st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Have a h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orse</a:t>
            </a:r>
            <a:r>
              <a:rPr sz="28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ertificate</a:t>
            </a: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 on file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Attended a Horse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Judging</a:t>
            </a: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–</a:t>
            </a:r>
            <a:r>
              <a:rPr lang="en-US" sz="28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sz="2800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Given a Public Presentation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0665" indent="-227965">
              <a:spcBef>
                <a:spcPts val="33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35" dirty="0">
                <a:solidFill>
                  <a:schemeClr val="bg1"/>
                </a:solidFill>
                <a:latin typeface="Calibri"/>
                <a:cs typeface="Calibri"/>
              </a:rPr>
              <a:t>Have an UpToDate Record</a:t>
            </a:r>
            <a:r>
              <a:rPr lang="en-US" sz="2800" spc="-1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spc="-20" dirty="0">
                <a:solidFill>
                  <a:schemeClr val="bg1"/>
                </a:solidFill>
                <a:latin typeface="Calibri"/>
                <a:cs typeface="Calibri"/>
              </a:rPr>
              <a:t>Book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1300" marR="2942590" indent="-228600">
              <a:lnSpc>
                <a:spcPts val="314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You must have s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how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spc="-25" dirty="0">
                <a:solidFill>
                  <a:schemeClr val="bg1"/>
                </a:solidFill>
                <a:latin typeface="Calibri"/>
                <a:cs typeface="Calibri"/>
              </a:rPr>
              <a:t>the same h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orse</a:t>
            </a:r>
            <a:r>
              <a:rPr sz="28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&amp; rider </a:t>
            </a: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ombination </a:t>
            </a: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at a regular show 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2800" spc="-25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97230" lvl="1" indent="-227329">
              <a:lnSpc>
                <a:spcPts val="2695"/>
              </a:lnSpc>
              <a:buFont typeface="Arial"/>
              <a:buChar char="•"/>
              <a:tabLst>
                <a:tab pos="697230" algn="l"/>
              </a:tabLst>
            </a:pP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Western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Games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97230" lvl="1" indent="-227329">
              <a:lnSpc>
                <a:spcPts val="2810"/>
              </a:lnSpc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Hunter</a:t>
            </a:r>
            <a:r>
              <a:rPr sz="24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Over</a:t>
            </a:r>
            <a:r>
              <a:rPr sz="24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Fences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97230" lvl="1" indent="-227329">
              <a:lnSpc>
                <a:spcPts val="2845"/>
              </a:lnSpc>
              <a:buFont typeface="Arial"/>
              <a:buChar char="•"/>
              <a:tabLst>
                <a:tab pos="697230" algn="l"/>
              </a:tabLst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Driving</a:t>
            </a:r>
            <a:endParaRPr lang="en-US" sz="2400" spc="-1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97230" lvl="1" indent="-227329">
              <a:lnSpc>
                <a:spcPts val="2845"/>
              </a:lnSpc>
              <a:buFont typeface="Arial"/>
              <a:buChar char="•"/>
              <a:tabLst>
                <a:tab pos="697230" algn="l"/>
              </a:tabLst>
            </a:pPr>
            <a:r>
              <a:rPr lang="en-US" sz="2400" spc="-10" dirty="0">
                <a:solidFill>
                  <a:schemeClr val="bg1"/>
                </a:solidFill>
                <a:latin typeface="Calibri"/>
                <a:cs typeface="Calibri"/>
              </a:rPr>
              <a:t>Ranch Riding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F16C0-4B4A-2F79-2E23-2E0C7C6830AF}"/>
              </a:ext>
            </a:extLst>
          </p:cNvPr>
          <p:cNvSpPr txBox="1"/>
          <p:nvPr/>
        </p:nvSpPr>
        <p:spPr>
          <a:xfrm>
            <a:off x="851189" y="5783108"/>
            <a:ext cx="1134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If you have not 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shown</a:t>
            </a:r>
            <a:r>
              <a:rPr lang="en-US" sz="2800" spc="-25" dirty="0">
                <a:solidFill>
                  <a:schemeClr val="bg1"/>
                </a:solidFill>
                <a:latin typeface="Calibri"/>
                <a:cs typeface="Calibri"/>
              </a:rPr>
              <a:t> the same h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orse</a:t>
            </a:r>
            <a:r>
              <a:rPr lang="en-US" sz="28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&amp; rider </a:t>
            </a: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combination for the above disciplines at a regular shown contact the Show Chair to apply for a waiver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2635" y="1253235"/>
            <a:ext cx="7673340" cy="4836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52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Stalls</a:t>
            </a:r>
            <a:endParaRPr lang="en-US" sz="2200" dirty="0">
              <a:latin typeface="Calibri"/>
              <a:cs typeface="Calibri"/>
            </a:endParaRPr>
          </a:p>
          <a:p>
            <a:pPr marL="697865" lvl="1" indent="-227965">
              <a:lnSpc>
                <a:spcPts val="2165"/>
              </a:lnSpc>
              <a:buFont typeface="Arial"/>
              <a:buChar char="•"/>
              <a:tabLst>
                <a:tab pos="697865" algn="l"/>
              </a:tabLst>
            </a:pPr>
            <a:r>
              <a:rPr lang="en-US" sz="1900" dirty="0">
                <a:latin typeface="Calibri"/>
                <a:cs typeface="Calibri"/>
              </a:rPr>
              <a:t>2</a:t>
            </a:r>
            <a:r>
              <a:rPr lang="en-US" sz="1900" spc="-50" dirty="0">
                <a:latin typeface="Calibri"/>
                <a:cs typeface="Calibri"/>
              </a:rPr>
              <a:t> </a:t>
            </a:r>
            <a:r>
              <a:rPr lang="en-US" sz="1900" spc="-10" dirty="0">
                <a:latin typeface="Calibri"/>
                <a:cs typeface="Calibri"/>
              </a:rPr>
              <a:t>Buckets</a:t>
            </a:r>
            <a:r>
              <a:rPr lang="en-US" sz="1900" spc="-45" dirty="0">
                <a:latin typeface="Calibri"/>
                <a:cs typeface="Calibri"/>
              </a:rPr>
              <a:t> </a:t>
            </a:r>
            <a:r>
              <a:rPr lang="en-US" sz="1900" dirty="0">
                <a:latin typeface="Calibri"/>
                <a:cs typeface="Calibri"/>
              </a:rPr>
              <a:t>per</a:t>
            </a:r>
            <a:r>
              <a:rPr lang="en-US" sz="1900" spc="-40" dirty="0">
                <a:latin typeface="Calibri"/>
                <a:cs typeface="Calibri"/>
              </a:rPr>
              <a:t> </a:t>
            </a:r>
            <a:r>
              <a:rPr lang="en-US" sz="1900" dirty="0">
                <a:latin typeface="Calibri"/>
                <a:cs typeface="Calibri"/>
              </a:rPr>
              <a:t>stall</a:t>
            </a:r>
            <a:r>
              <a:rPr lang="en-US" sz="1900" spc="-40" dirty="0">
                <a:latin typeface="Calibri"/>
                <a:cs typeface="Calibri"/>
              </a:rPr>
              <a:t> </a:t>
            </a:r>
            <a:r>
              <a:rPr lang="en-US" sz="1900" dirty="0">
                <a:latin typeface="Calibri"/>
                <a:cs typeface="Calibri"/>
              </a:rPr>
              <a:t>full</a:t>
            </a:r>
            <a:r>
              <a:rPr lang="en-US" sz="1900" spc="-40" dirty="0">
                <a:latin typeface="Calibri"/>
                <a:cs typeface="Calibri"/>
              </a:rPr>
              <a:t> </a:t>
            </a:r>
            <a:r>
              <a:rPr lang="en-US" sz="1900" dirty="0">
                <a:latin typeface="Calibri"/>
                <a:cs typeface="Calibri"/>
              </a:rPr>
              <a:t>of</a:t>
            </a:r>
            <a:r>
              <a:rPr lang="en-US" sz="1900" spc="-45" dirty="0">
                <a:latin typeface="Calibri"/>
                <a:cs typeface="Calibri"/>
              </a:rPr>
              <a:t> </a:t>
            </a:r>
            <a:r>
              <a:rPr lang="en-US" sz="1900" spc="-10" dirty="0">
                <a:latin typeface="Calibri"/>
                <a:cs typeface="Calibri"/>
              </a:rPr>
              <a:t>water</a:t>
            </a:r>
            <a:r>
              <a:rPr lang="en-US" sz="1900" spc="-40" dirty="0">
                <a:latin typeface="Calibri"/>
                <a:cs typeface="Calibri"/>
              </a:rPr>
              <a:t> </a:t>
            </a:r>
            <a:r>
              <a:rPr lang="en-US" sz="1900" dirty="0">
                <a:latin typeface="Calibri"/>
                <a:cs typeface="Calibri"/>
              </a:rPr>
              <a:t>(more</a:t>
            </a:r>
            <a:r>
              <a:rPr lang="en-US" sz="1900" spc="-45" dirty="0">
                <a:latin typeface="Calibri"/>
                <a:cs typeface="Calibri"/>
              </a:rPr>
              <a:t> </a:t>
            </a:r>
            <a:r>
              <a:rPr lang="en-US" sz="1900" spc="-10" dirty="0">
                <a:latin typeface="Calibri"/>
                <a:cs typeface="Calibri"/>
              </a:rPr>
              <a:t>allowed)</a:t>
            </a:r>
            <a:endParaRPr lang="en-US" sz="1900" dirty="0">
              <a:latin typeface="Calibri"/>
              <a:cs typeface="Calibri"/>
            </a:endParaRPr>
          </a:p>
          <a:p>
            <a:pPr marL="1155065" lvl="2" indent="-228600">
              <a:lnSpc>
                <a:spcPts val="1805"/>
              </a:lnSpc>
              <a:spcBef>
                <a:spcPts val="10"/>
              </a:spcBef>
              <a:buFont typeface="Arial"/>
              <a:buChar char="•"/>
              <a:tabLst>
                <a:tab pos="1155065" algn="l"/>
              </a:tabLst>
            </a:pPr>
            <a:r>
              <a:rPr sz="1600" dirty="0">
                <a:latin typeface="Calibri"/>
                <a:cs typeface="Calibri"/>
              </a:rPr>
              <a:t>Minis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Bucket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more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(ground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ok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handle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secured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removed)</a:t>
            </a:r>
            <a:endParaRPr sz="1600" dirty="0">
              <a:latin typeface="Calibri"/>
              <a:cs typeface="Calibri"/>
            </a:endParaRPr>
          </a:p>
          <a:p>
            <a:pPr marL="697865" lvl="1" indent="-227965">
              <a:lnSpc>
                <a:spcPts val="2080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Hay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net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less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than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2”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diameter</a:t>
            </a:r>
            <a:endParaRPr sz="1900" dirty="0">
              <a:latin typeface="Calibri"/>
              <a:cs typeface="Calibri"/>
            </a:endParaRPr>
          </a:p>
          <a:p>
            <a:pPr marL="697865" lvl="1" indent="-227965">
              <a:lnSpc>
                <a:spcPts val="2100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Hay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bag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ok</a:t>
            </a:r>
            <a:endParaRPr sz="1900" dirty="0">
              <a:latin typeface="Calibri"/>
              <a:cs typeface="Calibri"/>
            </a:endParaRPr>
          </a:p>
          <a:p>
            <a:pPr marL="697865" lvl="1" indent="-227965">
              <a:lnSpc>
                <a:spcPts val="2100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Shavings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–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keep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clean</a:t>
            </a:r>
            <a:endParaRPr sz="1900" dirty="0">
              <a:latin typeface="Calibri"/>
              <a:cs typeface="Calibri"/>
            </a:endParaRPr>
          </a:p>
          <a:p>
            <a:pPr marL="697865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Stall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card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(on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door)</a:t>
            </a:r>
            <a:endParaRPr sz="1900" dirty="0">
              <a:latin typeface="Calibri"/>
              <a:cs typeface="Calibri"/>
            </a:endParaRPr>
          </a:p>
          <a:p>
            <a:pPr marL="697865" lvl="1" indent="-228600">
              <a:lnSpc>
                <a:spcPts val="2100"/>
              </a:lnSpc>
              <a:buFont typeface="Arial"/>
              <a:buChar char="•"/>
              <a:tabLst>
                <a:tab pos="697865" algn="l"/>
              </a:tabLst>
            </a:pPr>
            <a:r>
              <a:rPr sz="1900" spc="-10" dirty="0">
                <a:latin typeface="Calibri"/>
                <a:cs typeface="Calibri"/>
              </a:rPr>
              <a:t>Valance</a:t>
            </a:r>
            <a:endParaRPr sz="1900" dirty="0">
              <a:latin typeface="Calibri"/>
              <a:cs typeface="Calibri"/>
            </a:endParaRPr>
          </a:p>
          <a:p>
            <a:pPr marL="697865" lvl="1" indent="-228600">
              <a:lnSpc>
                <a:spcPts val="2155"/>
              </a:lnSpc>
              <a:buFont typeface="Arial"/>
              <a:buChar char="•"/>
              <a:tabLst>
                <a:tab pos="697865" algn="l"/>
              </a:tabLst>
            </a:pPr>
            <a:r>
              <a:rPr sz="1900" spc="-10" dirty="0">
                <a:latin typeface="Calibri"/>
                <a:cs typeface="Calibri"/>
              </a:rPr>
              <a:t>Informational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Poster</a:t>
            </a:r>
            <a:endParaRPr sz="1900" dirty="0">
              <a:latin typeface="Calibri"/>
              <a:cs typeface="Calibri"/>
            </a:endParaRPr>
          </a:p>
          <a:p>
            <a:pPr marL="1155065" lvl="2" indent="-228600">
              <a:lnSpc>
                <a:spcPts val="1764"/>
              </a:lnSpc>
              <a:buFont typeface="Arial"/>
              <a:buChar char="•"/>
              <a:tabLst>
                <a:tab pos="1155065" algn="l"/>
              </a:tabLst>
            </a:pPr>
            <a:r>
              <a:rPr sz="1600" dirty="0">
                <a:latin typeface="Calibri"/>
                <a:cs typeface="Calibri"/>
              </a:rPr>
              <a:t>Horse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info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Rider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info</a:t>
            </a:r>
            <a:endParaRPr sz="1600" dirty="0">
              <a:latin typeface="Calibri"/>
              <a:cs typeface="Calibri"/>
            </a:endParaRPr>
          </a:p>
          <a:p>
            <a:pPr marL="697865" lvl="1" indent="-227965">
              <a:lnSpc>
                <a:spcPts val="2165"/>
              </a:lnSpc>
              <a:buFont typeface="Arial"/>
              <a:buChar char="•"/>
              <a:tabLst>
                <a:tab pos="697865" algn="l"/>
              </a:tabLst>
            </a:pPr>
            <a:r>
              <a:rPr sz="1900" spc="-10" dirty="0">
                <a:latin typeface="Calibri"/>
                <a:cs typeface="Calibri"/>
              </a:rPr>
              <a:t>Educational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Poster</a:t>
            </a:r>
            <a:endParaRPr sz="19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715"/>
              </a:spcBef>
              <a:buFont typeface="Arial"/>
              <a:buChar char="•"/>
            </a:pPr>
            <a:endParaRPr sz="1900" dirty="0">
              <a:latin typeface="Calibri"/>
              <a:cs typeface="Calibri"/>
            </a:endParaRPr>
          </a:p>
          <a:p>
            <a:pPr marL="240665" indent="-227965">
              <a:lnSpc>
                <a:spcPts val="2560"/>
              </a:lnSpc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Mini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Horses</a:t>
            </a:r>
            <a:endParaRPr sz="2200" dirty="0">
              <a:latin typeface="Calibri"/>
              <a:cs typeface="Calibri"/>
            </a:endParaRPr>
          </a:p>
          <a:p>
            <a:pPr marL="812800" indent="-342900">
              <a:lnSpc>
                <a:spcPts val="2120"/>
              </a:lnSpc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sz="1900" spc="-10" dirty="0">
                <a:latin typeface="Calibri"/>
                <a:cs typeface="Calibri"/>
              </a:rPr>
              <a:t>Water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buckets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do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not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have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hung</a:t>
            </a:r>
            <a:endParaRPr sz="1900" dirty="0">
              <a:latin typeface="Calibri"/>
              <a:cs typeface="Calibri"/>
            </a:endParaRPr>
          </a:p>
          <a:p>
            <a:pPr marL="812800" indent="-342900">
              <a:lnSpc>
                <a:spcPts val="2195"/>
              </a:lnSpc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Gate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allowed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stalling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member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present</a:t>
            </a:r>
            <a:endParaRPr sz="1900" dirty="0">
              <a:latin typeface="Calibri"/>
              <a:cs typeface="Calibri"/>
            </a:endParaRPr>
          </a:p>
          <a:p>
            <a:pPr marL="240665" indent="-227965">
              <a:lnSpc>
                <a:spcPts val="2515"/>
              </a:lnSpc>
              <a:spcBef>
                <a:spcPts val="229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Manure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Water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Chart</a:t>
            </a:r>
            <a:endParaRPr sz="2200" dirty="0">
              <a:latin typeface="Calibri"/>
              <a:cs typeface="Calibri"/>
            </a:endParaRPr>
          </a:p>
          <a:p>
            <a:pPr marL="697865" lvl="1" indent="-227965">
              <a:lnSpc>
                <a:spcPts val="2155"/>
              </a:lnSpc>
              <a:buFont typeface="Arial"/>
              <a:buChar char="•"/>
              <a:tabLst>
                <a:tab pos="697865" algn="l"/>
              </a:tabLst>
            </a:pPr>
            <a:r>
              <a:rPr sz="1900" dirty="0">
                <a:latin typeface="Calibri"/>
                <a:cs typeface="Calibri"/>
              </a:rPr>
              <a:t>Office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will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have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these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2739" y="5211154"/>
            <a:ext cx="109303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97312" y="427788"/>
            <a:ext cx="1443888" cy="1200235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9FAAE33-DDDE-7ACE-B2EC-722D108565F9}"/>
              </a:ext>
            </a:extLst>
          </p:cNvPr>
          <p:cNvSpPr txBox="1">
            <a:spLocks/>
          </p:cNvSpPr>
          <p:nvPr/>
        </p:nvSpPr>
        <p:spPr>
          <a:xfrm>
            <a:off x="0" y="259930"/>
            <a:ext cx="12192000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dirty="0">
                <a:solidFill>
                  <a:schemeClr val="bg1"/>
                </a:solidFill>
              </a:rPr>
              <a:t>YOUR HORSE’S STALL</a:t>
            </a:r>
          </a:p>
        </p:txBody>
      </p:sp>
    </p:spTree>
    <p:extLst>
      <p:ext uri="{BB962C8B-B14F-4D97-AF65-F5344CB8AC3E}">
        <p14:creationId xmlns:p14="http://schemas.microsoft.com/office/powerpoint/2010/main" val="1407230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29" y="0"/>
            <a:ext cx="12175490" cy="6849745"/>
            <a:chOff x="16829" y="0"/>
            <a:chExt cx="12175490" cy="68497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29" y="0"/>
              <a:ext cx="12175170" cy="68495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487552"/>
              <a:ext cx="1085088" cy="1085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9103" y="597408"/>
              <a:ext cx="548640" cy="2072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1871" y="1084961"/>
              <a:ext cx="475488" cy="85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9103" y="1450847"/>
              <a:ext cx="1158240" cy="3290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11296" y="1450847"/>
              <a:ext cx="4023359" cy="16092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6032" y="1450847"/>
              <a:ext cx="841248" cy="2194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9103" y="3596511"/>
              <a:ext cx="1365505" cy="7559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35296" y="2999232"/>
              <a:ext cx="2182368" cy="13531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7759" y="4852415"/>
              <a:ext cx="609600" cy="975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3759" y="6193535"/>
              <a:ext cx="499873" cy="1341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20255" y="5096255"/>
              <a:ext cx="1280159" cy="5852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19232" y="5522976"/>
              <a:ext cx="1231393" cy="10850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20255" y="6669023"/>
              <a:ext cx="548641" cy="9753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494023" y="-17489"/>
            <a:ext cx="5170805" cy="9747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229"/>
              </a:spcBef>
            </a:pPr>
            <a:r>
              <a:rPr sz="600" spc="55" dirty="0">
                <a:solidFill>
                  <a:srgbClr val="444444"/>
                </a:solidFill>
                <a:latin typeface="Arial Black"/>
                <a:cs typeface="Arial Black"/>
              </a:rPr>
              <a:t>EVERGREEN</a:t>
            </a:r>
            <a:r>
              <a:rPr sz="600" spc="125" dirty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444444"/>
                </a:solidFill>
                <a:latin typeface="Arial Black"/>
                <a:cs typeface="Arial Black"/>
              </a:rPr>
              <a:t>STATE</a:t>
            </a:r>
            <a:r>
              <a:rPr sz="600" spc="195" dirty="0">
                <a:solidFill>
                  <a:srgbClr val="444444"/>
                </a:solidFill>
                <a:latin typeface="Arial Black"/>
                <a:cs typeface="Arial Black"/>
              </a:rPr>
              <a:t> </a:t>
            </a:r>
            <a:r>
              <a:rPr lang="en-US" sz="600" spc="-20" dirty="0">
                <a:solidFill>
                  <a:srgbClr val="444444"/>
                </a:solidFill>
                <a:latin typeface="Arial Black"/>
                <a:cs typeface="Arial Black"/>
              </a:rPr>
              <a:t>Fair</a:t>
            </a:r>
            <a:endParaRPr sz="600" dirty="0">
              <a:latin typeface="Arial Black"/>
              <a:cs typeface="Arial Black"/>
            </a:endParaRPr>
          </a:p>
          <a:p>
            <a:pPr marL="53340" algn="ctr">
              <a:lnSpc>
                <a:spcPct val="100000"/>
              </a:lnSpc>
              <a:spcBef>
                <a:spcPts val="235"/>
              </a:spcBef>
              <a:tabLst>
                <a:tab pos="484505" algn="l"/>
              </a:tabLst>
            </a:pPr>
            <a:r>
              <a:rPr sz="1050" spc="-20" dirty="0">
                <a:solidFill>
                  <a:srgbClr val="404040"/>
                </a:solidFill>
                <a:latin typeface="Calibri"/>
                <a:cs typeface="Calibri"/>
              </a:rPr>
              <a:t>SNOH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1050" spc="-85" dirty="0">
                <a:solidFill>
                  <a:srgbClr val="404040"/>
                </a:solidFill>
                <a:latin typeface="Calibri"/>
                <a:cs typeface="Calibri"/>
              </a:rPr>
              <a:t>ISH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-50" dirty="0">
                <a:solidFill>
                  <a:srgbClr val="404040"/>
                </a:solidFill>
                <a:latin typeface="Calibri"/>
                <a:cs typeface="Calibri"/>
              </a:rPr>
              <a:t>COU</a:t>
            </a:r>
            <a:r>
              <a:rPr sz="105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TY</a:t>
            </a:r>
            <a:r>
              <a:rPr sz="105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-145" dirty="0">
                <a:solidFill>
                  <a:srgbClr val="404040"/>
                </a:solidFill>
                <a:latin typeface="Calibri"/>
                <a:cs typeface="Calibri"/>
              </a:rPr>
              <a:t>4H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-70" dirty="0">
                <a:solidFill>
                  <a:srgbClr val="404040"/>
                </a:solidFill>
                <a:latin typeface="Calibri"/>
                <a:cs typeface="Calibri"/>
              </a:rPr>
              <a:t>HORSE</a:t>
            </a:r>
            <a:r>
              <a:rPr sz="105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404040"/>
                </a:solidFill>
                <a:latin typeface="Calibri"/>
                <a:cs typeface="Calibri"/>
              </a:rPr>
              <a:t>PROGRAM</a:t>
            </a:r>
            <a:endParaRPr sz="1050" dirty="0">
              <a:latin typeface="Calibri"/>
              <a:cs typeface="Calibri"/>
            </a:endParaRPr>
          </a:p>
          <a:p>
            <a:pPr marL="52705" algn="ctr">
              <a:lnSpc>
                <a:spcPct val="100000"/>
              </a:lnSpc>
              <a:spcBef>
                <a:spcPts val="100"/>
              </a:spcBef>
            </a:pPr>
            <a:r>
              <a:rPr sz="1000" i="1" spc="-100" dirty="0">
                <a:solidFill>
                  <a:srgbClr val="3D3E3E"/>
                </a:solidFill>
                <a:latin typeface="Times New Roman"/>
                <a:cs typeface="Times New Roman"/>
              </a:rPr>
              <a:t>BARN</a:t>
            </a:r>
            <a:r>
              <a:rPr sz="1000" i="1" dirty="0">
                <a:solidFill>
                  <a:srgbClr val="3D3E3E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D3E3E"/>
                </a:solidFill>
                <a:latin typeface="Times New Roman"/>
                <a:cs typeface="Times New Roman"/>
              </a:rPr>
              <a:t>RULES</a:t>
            </a:r>
            <a:endParaRPr sz="1000" dirty="0">
              <a:latin typeface="Times New Roman"/>
              <a:cs typeface="Times New Roman"/>
            </a:endParaRPr>
          </a:p>
          <a:p>
            <a:pPr marL="596265">
              <a:lnSpc>
                <a:spcPts val="1019"/>
              </a:lnSpc>
              <a:spcBef>
                <a:spcPts val="825"/>
              </a:spcBef>
              <a:tabLst>
                <a:tab pos="890269" algn="l"/>
                <a:tab pos="1802130" algn="l"/>
                <a:tab pos="2886075" algn="l"/>
                <a:tab pos="4648200" algn="l"/>
              </a:tabLst>
            </a:pP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is</a:t>
            </a:r>
            <a:r>
              <a:rPr sz="900" spc="10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5D5E5E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	</a:t>
            </a:r>
            <a:r>
              <a:rPr sz="900" spc="-70" dirty="0">
                <a:solidFill>
                  <a:srgbClr val="5D5E5E"/>
                </a:solidFill>
                <a:latin typeface="Calibri"/>
                <a:cs typeface="Calibri"/>
              </a:rPr>
              <a:t>mmsry</a:t>
            </a:r>
            <a:r>
              <a:rPr sz="900" spc="3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5D5E5E"/>
                </a:solidFill>
                <a:latin typeface="Calibri"/>
                <a:cs typeface="Calibri"/>
              </a:rPr>
              <a:t>at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5D5E5E"/>
                </a:solidFill>
                <a:latin typeface="Calibri"/>
                <a:cs typeface="Calibri"/>
              </a:rPr>
              <a:t>the</a:t>
            </a:r>
            <a:r>
              <a:rPr sz="900" spc="7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D5E5E"/>
                </a:solidFill>
                <a:latin typeface="Calibri"/>
                <a:cs typeface="Calibri"/>
              </a:rPr>
              <a:t>Soo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	·s</a:t>
            </a:r>
            <a:r>
              <a:rPr sz="900" spc="41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125" dirty="0">
                <a:solidFill>
                  <a:srgbClr val="5D5E5E"/>
                </a:solidFill>
                <a:latin typeface="Calibri"/>
                <a:cs typeface="Calibri"/>
              </a:rPr>
              <a:t>Co111ty</a:t>
            </a:r>
            <a:r>
              <a:rPr sz="900" spc="7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4H</a:t>
            </a:r>
            <a:r>
              <a:rPr sz="900" spc="459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o</a:t>
            </a:r>
            <a:r>
              <a:rPr sz="900" spc="31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5D5E5E"/>
                </a:solidFill>
                <a:latin typeface="Calibri"/>
                <a:cs typeface="Calibri"/>
              </a:rPr>
              <a:t>a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	</a:t>
            </a:r>
            <a:r>
              <a:rPr sz="900" spc="-20" dirty="0">
                <a:solidFill>
                  <a:srgbClr val="5D5E5E"/>
                </a:solidFill>
                <a:latin typeface="Calibri"/>
                <a:cs typeface="Calibri"/>
              </a:rPr>
              <a:t>ram</a:t>
            </a:r>
            <a:r>
              <a:rPr sz="900" spc="340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D5E5E"/>
                </a:solidFill>
                <a:latin typeface="Calibri"/>
                <a:cs typeface="Calibri"/>
              </a:rPr>
              <a:t>eir</a:t>
            </a:r>
            <a:r>
              <a:rPr sz="900" spc="2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D5E5E"/>
                </a:solidFill>
                <a:latin typeface="Calibri"/>
                <a:cs typeface="Calibri"/>
              </a:rPr>
              <a:t>Padu!</a:t>
            </a:r>
            <a:r>
              <a:rPr sz="900" spc="14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5D5E5E"/>
                </a:solidFill>
                <a:latin typeface="Calibri"/>
                <a:cs typeface="Calibri"/>
              </a:rPr>
              <a:t>and</a:t>
            </a:r>
            <a:r>
              <a:rPr sz="900" spc="6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5D5E5E"/>
                </a:solidFill>
                <a:latin typeface="Calibri"/>
                <a:cs typeface="Calibri"/>
              </a:rPr>
              <a:t>Evergreen</a:t>
            </a:r>
            <a:r>
              <a:rPr sz="900" spc="35" dirty="0">
                <a:solidFill>
                  <a:srgbClr val="5D5E5E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5D5E5E"/>
                </a:solidFill>
                <a:latin typeface="Calibri"/>
                <a:cs typeface="Calibri"/>
              </a:rPr>
              <a:t>stala</a:t>
            </a:r>
            <a:r>
              <a:rPr sz="900" dirty="0">
                <a:solidFill>
                  <a:srgbClr val="5D5E5E"/>
                </a:solidFill>
                <a:latin typeface="Calibri"/>
                <a:cs typeface="Calibri"/>
              </a:rPr>
              <a:t>	</a:t>
            </a:r>
            <a:r>
              <a:rPr sz="900" spc="160" dirty="0">
                <a:solidFill>
                  <a:srgbClr val="606161"/>
                </a:solidFill>
                <a:latin typeface="Calibri"/>
                <a:cs typeface="Calibri"/>
              </a:rPr>
              <a:t>4�</a:t>
            </a:r>
            <a:r>
              <a:rPr sz="900" spc="14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45" dirty="0">
                <a:solidFill>
                  <a:srgbClr val="606161"/>
                </a:solidFill>
                <a:latin typeface="Calibri"/>
                <a:cs typeface="Calibri"/>
              </a:rPr>
              <a:t>Exhi</a:t>
            </a:r>
            <a:r>
              <a:rPr sz="900" spc="9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190" dirty="0">
                <a:solidFill>
                  <a:srgbClr val="606161"/>
                </a:solidFill>
                <a:latin typeface="Calibri"/>
                <a:cs typeface="Calibri"/>
              </a:rPr>
              <a:t>ilD</a:t>
            </a:r>
            <a:endParaRPr sz="900" dirty="0">
              <a:latin typeface="Calibri"/>
              <a:cs typeface="Calibri"/>
            </a:endParaRPr>
          </a:p>
          <a:p>
            <a:pPr marL="12700" marR="5080" indent="297180">
              <a:lnSpc>
                <a:spcPts val="960"/>
              </a:lnSpc>
              <a:spcBef>
                <a:spcPts val="70"/>
              </a:spcBef>
              <a:tabLst>
                <a:tab pos="1300480" algn="l"/>
                <a:tab pos="3062605" algn="l"/>
                <a:tab pos="3719829" algn="l"/>
                <a:tab pos="4021454" algn="l"/>
                <a:tab pos="4646930" algn="l"/>
              </a:tabLst>
            </a:pPr>
            <a:r>
              <a:rPr sz="900" spc="944" dirty="0">
                <a:solidFill>
                  <a:srgbClr val="606161"/>
                </a:solidFill>
                <a:latin typeface="Calibri"/>
                <a:cs typeface="Calibri"/>
              </a:rPr>
              <a:t>�</a:t>
            </a:r>
            <a:r>
              <a:rPr sz="900" spc="27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606161"/>
                </a:solidFill>
                <a:latin typeface="Calibri"/>
                <a:cs typeface="Calibri"/>
              </a:rPr>
              <a:t>Each</a:t>
            </a:r>
            <a:r>
              <a:rPr sz="900" spc="7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105" dirty="0">
                <a:solidFill>
                  <a:srgbClr val="606161"/>
                </a:solidFill>
                <a:latin typeface="Calibri"/>
                <a:cs typeface="Calibri"/>
              </a:rPr>
              <a:t>merrt&gt;er</a:t>
            </a:r>
            <a:r>
              <a:rPr sz="900" spc="4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606161"/>
                </a:solidFill>
                <a:latin typeface="Calibri"/>
                <a:cs typeface="Calibri"/>
              </a:rPr>
              <a:t>sho</a:t>
            </a:r>
            <a:r>
              <a:rPr sz="900" spc="229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d</a:t>
            </a:r>
            <a:r>
              <a:rPr sz="900" spc="8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95" dirty="0">
                <a:solidFill>
                  <a:srgbClr val="606161"/>
                </a:solidFill>
                <a:latin typeface="Calibri"/>
                <a:cs typeface="Calibri"/>
              </a:rPr>
              <a:t>&amp;ti</a:t>
            </a:r>
            <a:r>
              <a:rPr sz="900" spc="33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606161"/>
                </a:solidFill>
                <a:latin typeface="Calibri"/>
                <a:cs typeface="Calibri"/>
              </a:rPr>
              <a:t>read</a:t>
            </a:r>
            <a:r>
              <a:rPr sz="900" spc="6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105" dirty="0">
                <a:solidFill>
                  <a:srgbClr val="606161"/>
                </a:solidFill>
                <a:latin typeface="Calibri"/>
                <a:cs typeface="Calibri"/>
              </a:rPr>
              <a:t>the</a:t>
            </a:r>
            <a:r>
              <a:rPr sz="900" spc="2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55" dirty="0">
                <a:solidFill>
                  <a:srgbClr val="606161"/>
                </a:solidFill>
                <a:latin typeface="Calibri"/>
                <a:cs typeface="Calibri"/>
              </a:rPr>
              <a:t>Snchomish</a:t>
            </a:r>
            <a:r>
              <a:rPr sz="900" spc="8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606161"/>
                </a:solidFill>
                <a:latin typeface="Calibri"/>
                <a:cs typeface="Calibri"/>
              </a:rPr>
              <a:t>Countif</a:t>
            </a:r>
            <a:r>
              <a:rPr sz="900" spc="2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606161"/>
                </a:solidFill>
                <a:latin typeface="Calibri"/>
                <a:cs typeface="Calibri"/>
              </a:rPr>
              <a:t>4H</a:t>
            </a: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	a</a:t>
            </a:r>
            <a:r>
              <a:rPr sz="900" spc="9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606161"/>
                </a:solidFill>
                <a:latin typeface="Calibri"/>
                <a:cs typeface="Calibri"/>
              </a:rPr>
              <a:t>f'r'ogMn</a:t>
            </a: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	</a:t>
            </a:r>
            <a:r>
              <a:rPr sz="900" spc="-50" dirty="0">
                <a:solidFill>
                  <a:srgbClr val="606161"/>
                </a:solidFill>
                <a:latin typeface="Calibri"/>
                <a:cs typeface="Calibri"/>
              </a:rPr>
              <a:t>P</a:t>
            </a: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	</a:t>
            </a:r>
            <a:r>
              <a:rPr sz="900" spc="-80" dirty="0">
                <a:solidFill>
                  <a:srgbClr val="606161"/>
                </a:solidFill>
                <a:latin typeface="Calibri"/>
                <a:cs typeface="Calibri"/>
              </a:rPr>
              <a:t>Bf1</a:t>
            </a:r>
            <a:r>
              <a:rPr sz="900" spc="29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465" dirty="0">
                <a:solidFill>
                  <a:srgbClr val="606161"/>
                </a:solidFill>
                <a:latin typeface="Calibri"/>
                <a:cs typeface="Calibri"/>
              </a:rPr>
              <a:t>Ev�</a:t>
            </a: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	stala</a:t>
            </a:r>
            <a:r>
              <a:rPr sz="900" spc="36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606161"/>
                </a:solidFill>
                <a:latin typeface="Calibri"/>
                <a:cs typeface="Calibri"/>
              </a:rPr>
              <a:t>eir</a:t>
            </a:r>
            <a:r>
              <a:rPr sz="900" spc="-10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45" dirty="0">
                <a:solidFill>
                  <a:srgbClr val="606161"/>
                </a:solidFill>
                <a:latin typeface="Calibri"/>
                <a:cs typeface="Calibri"/>
              </a:rPr>
              <a:t>4</a:t>
            </a:r>
            <a:r>
              <a:rPr sz="900" spc="-45" dirty="0">
                <a:solidFill>
                  <a:srgbClr val="383838"/>
                </a:solidFill>
                <a:latin typeface="Calibri"/>
                <a:cs typeface="Calibri"/>
              </a:rPr>
              <a:t>-</a:t>
            </a:r>
            <a:r>
              <a:rPr sz="900" spc="5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5D5D5D"/>
                </a:solidFill>
                <a:latin typeface="Calibri"/>
                <a:cs typeface="Calibri"/>
              </a:rPr>
              <a:t>Exhibi!In</a:t>
            </a:r>
            <a:r>
              <a:rPr sz="900" spc="-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90" dirty="0">
                <a:solidFill>
                  <a:srgbClr val="5D5D5D"/>
                </a:solidFill>
                <a:latin typeface="Calibri"/>
                <a:cs typeface="Calibri"/>
              </a:rPr>
              <a:t>Handbook</a:t>
            </a:r>
            <a:r>
              <a:rPr sz="900" spc="-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900" spc="4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5D5D5D"/>
                </a:solidFill>
                <a:latin typeface="Calibri"/>
                <a:cs typeface="Calibri"/>
              </a:rPr>
              <a:t>order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900" spc="-100" dirty="0">
                <a:solidFill>
                  <a:srgbClr val="5D5D5D"/>
                </a:solidFill>
                <a:latin typeface="Calibri"/>
                <a:cs typeface="Calibri"/>
              </a:rPr>
              <a:t>nders1and</a:t>
            </a:r>
            <a:r>
              <a:rPr sz="900" spc="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6B6B6B"/>
                </a:solidFill>
                <a:latin typeface="Calibri"/>
                <a:cs typeface="Calibri"/>
              </a:rPr>
              <a:t>el</a:t>
            </a:r>
            <a:r>
              <a:rPr sz="900" spc="-75" dirty="0">
                <a:solidFill>
                  <a:srgbClr val="505050"/>
                </a:solidFill>
                <a:latin typeface="Calibri"/>
                <a:cs typeface="Calibri"/>
              </a:rPr>
              <a:t>l</a:t>
            </a:r>
            <a:r>
              <a:rPr sz="900" spc="-2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5D5D5D"/>
                </a:solidFill>
                <a:latin typeface="Calibri"/>
                <a:cs typeface="Calibri"/>
              </a:rPr>
              <a:t>lhe</a:t>
            </a:r>
            <a:r>
              <a:rPr sz="900" spc="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D5D5D"/>
                </a:solidFill>
                <a:latin typeface="Calibri"/>
                <a:cs typeface="Calibri"/>
              </a:rPr>
              <a:t>rules</a:t>
            </a:r>
            <a:r>
              <a:rPr sz="900" spc="4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85" dirty="0">
                <a:solidFill>
                  <a:srgbClr val="5D5D5D"/>
                </a:solidFill>
                <a:latin typeface="Calibri"/>
                <a:cs typeface="Calibri"/>
              </a:rPr>
              <a:t>at</a:t>
            </a:r>
            <a:r>
              <a:rPr sz="900" spc="-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95" dirty="0">
                <a:solidFill>
                  <a:srgbClr val="5D5D5D"/>
                </a:solidFill>
                <a:latin typeface="Calibri"/>
                <a:cs typeface="Calibri"/>
              </a:rPr>
              <a:t>may</a:t>
            </a:r>
            <a:r>
              <a:rPr sz="900" spc="-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5D5D5D"/>
                </a:solidFill>
                <a:latin typeface="Calibri"/>
                <a:cs typeface="Calibri"/>
              </a:rPr>
              <a:t>affect</a:t>
            </a:r>
            <a:r>
              <a:rPr sz="900" spc="-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100" dirty="0">
                <a:solidFill>
                  <a:srgbClr val="5D5D5D"/>
                </a:solidFill>
                <a:latin typeface="Calibri"/>
                <a:cs typeface="Calibri"/>
              </a:rPr>
              <a:t>lhem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40" dirty="0">
                <a:solidFill>
                  <a:srgbClr val="5D5D5D"/>
                </a:solidFill>
                <a:latin typeface="Calibri"/>
                <a:cs typeface="Calibri"/>
              </a:rPr>
              <a:t>al</a:t>
            </a:r>
            <a:r>
              <a:rPr sz="900" spc="-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D5D5D"/>
                </a:solidFill>
                <a:latin typeface="Calibri"/>
                <a:cs typeface="Calibri"/>
              </a:rPr>
              <a:t>Evergreen</a:t>
            </a:r>
            <a:r>
              <a:rPr sz="900" spc="-1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Sia'</a:t>
            </a:r>
            <a:r>
              <a:rPr sz="900" spc="4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lang="en-US" sz="900" spc="-10" dirty="0">
                <a:solidFill>
                  <a:srgbClr val="5D5D5D"/>
                </a:solidFill>
                <a:latin typeface="Calibri"/>
                <a:cs typeface="Calibri"/>
              </a:rPr>
              <a:t>Fair</a:t>
            </a:r>
            <a:r>
              <a:rPr sz="900" spc="-10" dirty="0">
                <a:solidFill>
                  <a:srgbClr val="5D5D5D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37579" y="1039367"/>
            <a:ext cx="2639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269" algn="l"/>
                <a:tab pos="2386965" algn="l"/>
              </a:tabLst>
            </a:pPr>
            <a:r>
              <a:rPr sz="900" dirty="0">
                <a:solidFill>
                  <a:srgbClr val="9C9F9C"/>
                </a:solidFill>
                <a:latin typeface="Calibri"/>
                <a:cs typeface="Calibri"/>
              </a:rPr>
              <a:t>,</a:t>
            </a:r>
            <a:r>
              <a:rPr sz="900" spc="-50" dirty="0">
                <a:solidFill>
                  <a:srgbClr val="9C9F9C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D5D5D"/>
                </a:solidFill>
                <a:latin typeface="Calibri"/>
                <a:cs typeface="Calibri"/>
              </a:rPr>
              <a:t>parents,</a:t>
            </a:r>
            <a:r>
              <a:rPr sz="900" spc="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D5D5D"/>
                </a:solidFill>
                <a:latin typeface="Calibri"/>
                <a:cs typeface="Calibri"/>
              </a:rPr>
              <a:t>Bf1</a:t>
            </a:r>
            <a:r>
              <a:rPr sz="900" spc="4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D5D5D"/>
                </a:solidFill>
                <a:latin typeface="Calibri"/>
                <a:cs typeface="Calibri"/>
              </a:rPr>
              <a:t>ea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900" spc="-100" dirty="0">
                <a:solidFill>
                  <a:srgbClr val="5D5D5D"/>
                </a:solidFill>
                <a:latin typeface="Calibri"/>
                <a:cs typeface="Calibri"/>
              </a:rPr>
              <a:t>need</a:t>
            </a:r>
            <a:r>
              <a:rPr sz="900" spc="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55" dirty="0">
                <a:solidFill>
                  <a:srgbClr val="5D5D5D"/>
                </a:solidFill>
                <a:latin typeface="Calibri"/>
                <a:cs typeface="Calibri"/>
              </a:rPr>
              <a:t>lo</a:t>
            </a:r>
            <a:r>
              <a:rPr sz="900" spc="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114" dirty="0">
                <a:solidFill>
                  <a:srgbClr val="5D5D5D"/>
                </a:solidFill>
                <a:latin typeface="Calibri"/>
                <a:cs typeface="Calibri"/>
              </a:rPr>
              <a:t>be</a:t>
            </a:r>
            <a:r>
              <a:rPr sz="900" spc="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105" dirty="0">
                <a:solidFill>
                  <a:srgbClr val="787878"/>
                </a:solidFill>
                <a:latin typeface="Calibri"/>
                <a:cs typeface="Calibri"/>
              </a:rPr>
              <a:t>out</a:t>
            </a:r>
            <a:r>
              <a:rPr sz="900" spc="-15" dirty="0">
                <a:solidFill>
                  <a:srgbClr val="787878"/>
                </a:solidFill>
                <a:latin typeface="Calibri"/>
                <a:cs typeface="Calibri"/>
              </a:rPr>
              <a:t> </a:t>
            </a:r>
            <a:r>
              <a:rPr sz="900" spc="-45" dirty="0">
                <a:solidFill>
                  <a:srgbClr val="5D5D5D"/>
                </a:solidFill>
                <a:latin typeface="Calibri"/>
                <a:cs typeface="Calibri"/>
              </a:rPr>
              <a:t>ol</a:t>
            </a:r>
            <a:r>
              <a:rPr sz="900" spc="-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D5D5D"/>
                </a:solidFill>
                <a:latin typeface="Calibri"/>
                <a:cs typeface="Calibri"/>
              </a:rPr>
              <a:t>lhe</a:t>
            </a:r>
            <a:r>
              <a:rPr sz="900" spc="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D5D5D"/>
                </a:solidFill>
                <a:latin typeface="Calibri"/>
                <a:cs typeface="Calibri"/>
              </a:rPr>
              <a:t>barns</a:t>
            </a:r>
            <a:r>
              <a:rPr sz="900" spc="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5D5D5D"/>
                </a:solidFill>
                <a:latin typeface="Calibri"/>
                <a:cs typeface="Calibri"/>
              </a:rPr>
              <a:t>bafora</a:t>
            </a:r>
            <a:r>
              <a:rPr sz="900" dirty="0">
                <a:solidFill>
                  <a:srgbClr val="5D5D5D"/>
                </a:solidFill>
                <a:latin typeface="Calibri"/>
                <a:cs typeface="Calibri"/>
              </a:rPr>
              <a:t>	</a:t>
            </a:r>
            <a:r>
              <a:rPr sz="900" spc="225" dirty="0">
                <a:solidFill>
                  <a:srgbClr val="9C9F9C"/>
                </a:solidFill>
                <a:latin typeface="Calibri"/>
                <a:cs typeface="Calibri"/>
              </a:rPr>
              <a:t>·</a:t>
            </a:r>
            <a:r>
              <a:rPr sz="900" spc="225" dirty="0">
                <a:solidFill>
                  <a:srgbClr val="505050"/>
                </a:solidFill>
                <a:latin typeface="Calibri"/>
                <a:cs typeface="Calibri"/>
              </a:rPr>
              <a:t>�</a:t>
            </a:r>
            <a:r>
              <a:rPr sz="900" spc="500" dirty="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sz="900" spc="-390" dirty="0">
                <a:solidFill>
                  <a:srgbClr val="5D5D5D"/>
                </a:solidFill>
                <a:latin typeface="Calibri"/>
                <a:cs typeface="Calibri"/>
              </a:rPr>
              <a:t>Bf1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94023" y="987552"/>
            <a:ext cx="2070100" cy="5797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55244" marR="5080" indent="-43180">
              <a:lnSpc>
                <a:spcPct val="82600"/>
              </a:lnSpc>
              <a:spcBef>
                <a:spcPts val="370"/>
              </a:spcBef>
              <a:tabLst>
                <a:tab pos="791210" algn="l"/>
                <a:tab pos="957580" algn="l"/>
              </a:tabLst>
            </a:pPr>
            <a:r>
              <a:rPr sz="900" spc="-40" dirty="0">
                <a:solidFill>
                  <a:srgbClr val="535353"/>
                </a:solidFill>
                <a:latin typeface="Calibri"/>
                <a:cs typeface="Calibri"/>
              </a:rPr>
              <a:t>Barn</a:t>
            </a:r>
            <a:r>
              <a:rPr sz="900" spc="4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35353"/>
                </a:solidFill>
                <a:latin typeface="Calibri"/>
                <a:cs typeface="Calibri"/>
              </a:rPr>
              <a:t>ltou": </a:t>
            </a:r>
            <a:r>
              <a:rPr sz="900" spc="-60" dirty="0">
                <a:solidFill>
                  <a:srgbClr val="535353"/>
                </a:solidFill>
                <a:latin typeface="Calibri"/>
                <a:cs typeface="Calibri"/>
              </a:rPr>
              <a:t>The</a:t>
            </a:r>
            <a:r>
              <a:rPr sz="900" spc="10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35353"/>
                </a:solidFill>
                <a:latin typeface="Calibri"/>
                <a:cs typeface="Calibri"/>
              </a:rPr>
              <a:t>ba</a:t>
            </a:r>
            <a:r>
              <a:rPr sz="900" dirty="0">
                <a:solidFill>
                  <a:srgbClr val="535353"/>
                </a:solidFill>
                <a:latin typeface="Calibri"/>
                <a:cs typeface="Calibri"/>
              </a:rPr>
              <a:t>	</a:t>
            </a:r>
            <a:r>
              <a:rPr sz="900" spc="-90" dirty="0">
                <a:solidFill>
                  <a:srgbClr val="535353"/>
                </a:solidFill>
                <a:latin typeface="Calibri"/>
                <a:cs typeface="Calibri"/>
              </a:rPr>
              <a:t>are</a:t>
            </a:r>
            <a:r>
              <a:rPr sz="900" spc="-1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35353"/>
                </a:solidFill>
                <a:latin typeface="Calibri"/>
                <a:cs typeface="Calibri"/>
              </a:rPr>
              <a:t>o</a:t>
            </a:r>
            <a:r>
              <a:rPr sz="900" spc="15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35353"/>
                </a:solidFill>
                <a:latin typeface="Calibri"/>
                <a:cs typeface="Calibri"/>
              </a:rPr>
              <a:t>an</a:t>
            </a:r>
            <a:r>
              <a:rPr sz="900" spc="1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1300" b="0" spc="-315" dirty="0">
                <a:solidFill>
                  <a:srgbClr val="535353"/>
                </a:solidFill>
                <a:latin typeface="Ryo Clean PlusN EL"/>
                <a:cs typeface="Ryo Clean PlusN EL"/>
              </a:rPr>
              <a:t>rrom</a:t>
            </a:r>
            <a:r>
              <a:rPr sz="1300" b="0" spc="-80" dirty="0">
                <a:solidFill>
                  <a:srgbClr val="535353"/>
                </a:solidFill>
                <a:latin typeface="Ryo Clean PlusN EL"/>
                <a:cs typeface="Ryo Clean PlusN EL"/>
              </a:rPr>
              <a:t> </a:t>
            </a:r>
            <a:r>
              <a:rPr sz="900" spc="-110" dirty="0">
                <a:solidFill>
                  <a:srgbClr val="535353"/>
                </a:solidFill>
                <a:latin typeface="Calibri"/>
                <a:cs typeface="Calibri"/>
              </a:rPr>
              <a:t>6am</a:t>
            </a:r>
            <a:r>
              <a:rPr sz="900" spc="-1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spc="-190" dirty="0">
                <a:solidFill>
                  <a:srgbClr val="535353"/>
                </a:solidFill>
                <a:latin typeface="Calibri"/>
                <a:cs typeface="Calibri"/>
              </a:rPr>
              <a:t>1o</a:t>
            </a:r>
            <a:r>
              <a:rPr sz="900" spc="8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900" spc="-254" dirty="0">
                <a:solidFill>
                  <a:srgbClr val="535353"/>
                </a:solidFill>
                <a:latin typeface="Calibri"/>
                <a:cs typeface="Calibri"/>
              </a:rPr>
              <a:t>1</a:t>
            </a:r>
            <a:r>
              <a:rPr sz="900" spc="-55" dirty="0">
                <a:solidFill>
                  <a:srgbClr val="535353"/>
                </a:solidFill>
                <a:latin typeface="Calibri"/>
                <a:cs typeface="Calibri"/>
              </a:rPr>
              <a:t> </a:t>
            </a:r>
            <a:r>
              <a:rPr sz="1300" b="0" spc="-285" dirty="0">
                <a:solidFill>
                  <a:srgbClr val="686868"/>
                </a:solidFill>
                <a:latin typeface="Ryo Clean PlusN EL"/>
                <a:cs typeface="Ryo Clean PlusN EL"/>
              </a:rPr>
              <a:t>OJxn</a:t>
            </a:r>
            <a:r>
              <a:rPr sz="1300" b="0" spc="-285" dirty="0">
                <a:solidFill>
                  <a:srgbClr val="919191"/>
                </a:solidFill>
                <a:latin typeface="Ryo Clean PlusN EL"/>
                <a:cs typeface="Ryo Clean PlusN EL"/>
              </a:rPr>
              <a:t>.</a:t>
            </a:r>
            <a:r>
              <a:rPr sz="1300" b="0" spc="-95" dirty="0">
                <a:solidFill>
                  <a:srgbClr val="919191"/>
                </a:solidFill>
                <a:latin typeface="Ryo Clean PlusN EL"/>
                <a:cs typeface="Ryo Clean PlusN EL"/>
              </a:rPr>
              <a:t> </a:t>
            </a:r>
            <a:r>
              <a:rPr sz="900" spc="-95" dirty="0">
                <a:solidFill>
                  <a:srgbClr val="666666"/>
                </a:solidFill>
                <a:latin typeface="Calibri"/>
                <a:cs typeface="Calibri"/>
              </a:rPr>
              <a:t>eed</a:t>
            </a:r>
            <a:r>
              <a:rPr sz="900" spc="3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666666"/>
                </a:solidFill>
                <a:latin typeface="Calibri"/>
                <a:cs typeface="Calibri"/>
              </a:rPr>
              <a:t>lo</a:t>
            </a:r>
            <a:r>
              <a:rPr sz="900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666666"/>
                </a:solidFill>
                <a:latin typeface="Calibri"/>
                <a:cs typeface="Calibri"/>
              </a:rPr>
              <a:t>siB)'</a:t>
            </a:r>
            <a:r>
              <a:rPr sz="900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666666"/>
                </a:solidFill>
                <a:latin typeface="Calibri"/>
                <a:cs typeface="Calibri"/>
              </a:rPr>
              <a:t>o</a:t>
            </a:r>
            <a:r>
              <a:rPr sz="900" dirty="0">
                <a:solidFill>
                  <a:srgbClr val="666666"/>
                </a:solidFill>
                <a:latin typeface="Calibri"/>
                <a:cs typeface="Calibri"/>
              </a:rPr>
              <a:t>	</a:t>
            </a:r>
            <a:r>
              <a:rPr sz="900" spc="-125" dirty="0">
                <a:solidFill>
                  <a:srgbClr val="666666"/>
                </a:solidFill>
                <a:latin typeface="Calibri"/>
                <a:cs typeface="Calibri"/>
              </a:rPr>
              <a:t>I</a:t>
            </a:r>
            <a:r>
              <a:rPr sz="900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666666"/>
                </a:solidFill>
                <a:latin typeface="Calibri"/>
                <a:cs typeface="Calibri"/>
              </a:rPr>
              <a:t>lhe</a:t>
            </a:r>
            <a:r>
              <a:rPr sz="900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666666"/>
                </a:solidFill>
                <a:latin typeface="Calibri"/>
                <a:cs typeface="Calibri"/>
              </a:rPr>
              <a:t>ba</a:t>
            </a:r>
            <a:r>
              <a:rPr sz="900" spc="27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666666"/>
                </a:solidFill>
                <a:latin typeface="Calibri"/>
                <a:cs typeface="Calibri"/>
              </a:rPr>
              <a:t>s</a:t>
            </a:r>
            <a:r>
              <a:rPr sz="900" spc="-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Calibri"/>
                <a:cs typeface="Calibri"/>
              </a:rPr>
              <a:t>open.</a:t>
            </a:r>
            <a:endParaRPr sz="900">
              <a:latin typeface="Calibri"/>
              <a:cs typeface="Calibri"/>
            </a:endParaRPr>
          </a:p>
          <a:p>
            <a:pPr marL="1177925">
              <a:lnSpc>
                <a:spcPct val="100000"/>
              </a:lnSpc>
              <a:spcBef>
                <a:spcPts val="844"/>
              </a:spcBef>
            </a:pPr>
            <a:r>
              <a:rPr sz="900" spc="-30" dirty="0">
                <a:solidFill>
                  <a:srgbClr val="575757"/>
                </a:solidFill>
                <a:latin typeface="Calibri"/>
                <a:cs typeface="Calibri"/>
              </a:rPr>
              <a:t>ve</a:t>
            </a:r>
            <a:r>
              <a:rPr sz="900" spc="3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900" spc="-40" dirty="0">
                <a:solidFill>
                  <a:srgbClr val="575757"/>
                </a:solidFill>
                <a:latin typeface="Calibri"/>
                <a:cs typeface="Calibri"/>
              </a:rPr>
              <a:t>arr,</a:t>
            </a:r>
            <a:r>
              <a:rPr sz="900" spc="-10" dirty="0">
                <a:solidFill>
                  <a:srgbClr val="575757"/>
                </a:solidFill>
                <a:latin typeface="Calibri"/>
                <a:cs typeface="Calibri"/>
              </a:rPr>
              <a:t> concerns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59784" y="1529460"/>
            <a:ext cx="1467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4440" algn="l"/>
              </a:tabLst>
            </a:pPr>
            <a:r>
              <a:rPr sz="900" spc="-10" dirty="0">
                <a:solidFill>
                  <a:srgbClr val="535353"/>
                </a:solidFill>
                <a:latin typeface="Calibri"/>
                <a:cs typeface="Calibri"/>
              </a:rPr>
              <a:t>ixn</a:t>
            </a:r>
            <a:r>
              <a:rPr sz="900" spc="-10" dirty="0">
                <a:solidFill>
                  <a:srgbClr val="909090"/>
                </a:solidFill>
                <a:latin typeface="Calibri"/>
                <a:cs typeface="Calibri"/>
              </a:rPr>
              <a:t>.</a:t>
            </a:r>
            <a:r>
              <a:rPr sz="900" spc="110" dirty="0">
                <a:solidFill>
                  <a:srgbClr val="90909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616161"/>
                </a:solidFill>
                <a:latin typeface="Calibri"/>
                <a:cs typeface="Calibri"/>
              </a:rPr>
              <a:t>Vol</a:t>
            </a:r>
            <a:r>
              <a:rPr sz="900" dirty="0">
                <a:solidFill>
                  <a:srgbClr val="616161"/>
                </a:solidFill>
                <a:latin typeface="Calibri"/>
                <a:cs typeface="Calibri"/>
              </a:rPr>
              <a:t>	</a:t>
            </a:r>
            <a:r>
              <a:rPr sz="900" spc="-85" dirty="0">
                <a:solidFill>
                  <a:srgbClr val="616161"/>
                </a:solidFill>
                <a:latin typeface="Calibri"/>
                <a:cs typeface="Calibri"/>
              </a:rPr>
              <a:t>ms</a:t>
            </a:r>
            <a:r>
              <a:rPr sz="900" spc="25" dirty="0">
                <a:solidFill>
                  <a:srgbClr val="616161"/>
                </a:solidFill>
                <a:latin typeface="Calibri"/>
                <a:cs typeface="Calibri"/>
              </a:rPr>
              <a:t> </a:t>
            </a:r>
            <a:r>
              <a:rPr sz="900" spc="-45" dirty="0">
                <a:solidFill>
                  <a:srgbClr val="616161"/>
                </a:solidFill>
                <a:latin typeface="Calibri"/>
                <a:cs typeface="Calibri"/>
              </a:rPr>
              <a:t>at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72103" y="1650110"/>
            <a:ext cx="843280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i="1" dirty="0">
                <a:solidFill>
                  <a:srgbClr val="616361"/>
                </a:solidFill>
                <a:latin typeface="Hypatia Sans Pro Light"/>
                <a:cs typeface="Hypatia Sans Pro Light"/>
              </a:rPr>
              <a:t>All</a:t>
            </a:r>
            <a:r>
              <a:rPr sz="800" b="0" i="1" spc="50" dirty="0">
                <a:solidFill>
                  <a:srgbClr val="616361"/>
                </a:solidFill>
                <a:latin typeface="Hypatia Sans Pro Light"/>
                <a:cs typeface="Hypatia Sans Pro Light"/>
              </a:rPr>
              <a:t> </a:t>
            </a:r>
            <a:r>
              <a:rPr sz="900" spc="-50" dirty="0">
                <a:solidFill>
                  <a:srgbClr val="616361"/>
                </a:solidFill>
                <a:latin typeface="Calibri"/>
                <a:cs typeface="Calibri"/>
              </a:rPr>
              <a:t>slells</a:t>
            </a:r>
            <a:r>
              <a:rPr sz="900" spc="35" dirty="0">
                <a:solidFill>
                  <a:srgbClr val="616361"/>
                </a:solidFill>
                <a:latin typeface="Calibri"/>
                <a:cs typeface="Calibri"/>
              </a:rPr>
              <a:t> </a:t>
            </a:r>
            <a:r>
              <a:rPr sz="900" spc="-105" dirty="0">
                <a:solidFill>
                  <a:srgbClr val="616361"/>
                </a:solidFill>
                <a:latin typeface="Calibri"/>
                <a:cs typeface="Calibri"/>
              </a:rPr>
              <a:t>need</a:t>
            </a:r>
            <a:r>
              <a:rPr sz="900" spc="25" dirty="0">
                <a:solidFill>
                  <a:srgbClr val="616361"/>
                </a:solidFill>
                <a:latin typeface="Calibri"/>
                <a:cs typeface="Calibri"/>
              </a:rPr>
              <a:t> </a:t>
            </a:r>
            <a:r>
              <a:rPr sz="900" spc="-110" dirty="0">
                <a:solidFill>
                  <a:srgbClr val="616361"/>
                </a:solidFill>
                <a:latin typeface="Calibri"/>
                <a:cs typeface="Calibri"/>
              </a:rPr>
              <a:t>to</a:t>
            </a:r>
            <a:r>
              <a:rPr sz="900" spc="-15" dirty="0">
                <a:solidFill>
                  <a:srgbClr val="616361"/>
                </a:solidFill>
                <a:latin typeface="Calibri"/>
                <a:cs typeface="Calibri"/>
              </a:rPr>
              <a:t> </a:t>
            </a:r>
            <a:r>
              <a:rPr sz="900" spc="-114" dirty="0">
                <a:solidFill>
                  <a:srgbClr val="616361"/>
                </a:solidFill>
                <a:latin typeface="Calibri"/>
                <a:cs typeface="Calibri"/>
              </a:rPr>
              <a:t>be</a:t>
            </a:r>
            <a:r>
              <a:rPr sz="900" spc="5" dirty="0">
                <a:solidFill>
                  <a:srgbClr val="616361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616361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  <a:spcBef>
                <a:spcPts val="685"/>
              </a:spcBef>
              <a:tabLst>
                <a:tab pos="786765" algn="l"/>
              </a:tabLst>
            </a:pPr>
            <a:r>
              <a:rPr sz="900" dirty="0">
                <a:solidFill>
                  <a:srgbClr val="808085"/>
                </a:solidFill>
                <a:latin typeface="Calibri"/>
                <a:cs typeface="Calibri"/>
              </a:rPr>
              <a:t>h&lt;nc</a:t>
            </a:r>
            <a:r>
              <a:rPr sz="900" spc="320" dirty="0">
                <a:solidFill>
                  <a:srgbClr val="808085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808085"/>
                </a:solidFill>
                <a:latin typeface="Calibri"/>
                <a:cs typeface="Calibri"/>
              </a:rPr>
              <a:t>rail</a:t>
            </a:r>
            <a:r>
              <a:rPr sz="900" dirty="0">
                <a:solidFill>
                  <a:srgbClr val="808085"/>
                </a:solidFill>
                <a:latin typeface="Calibri"/>
                <a:cs typeface="Calibri"/>
              </a:rPr>
              <a:t>	</a:t>
            </a:r>
            <a:r>
              <a:rPr sz="1350" spc="-82" baseline="6172" dirty="0">
                <a:solidFill>
                  <a:srgbClr val="757576"/>
                </a:solidFill>
                <a:latin typeface="Calibri"/>
                <a:cs typeface="Calibri"/>
              </a:rPr>
              <a:t>e</a:t>
            </a:r>
            <a:endParaRPr sz="1350" baseline="6172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56780" y="1405635"/>
            <a:ext cx="6889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19"/>
              </a:lnSpc>
              <a:spcBef>
                <a:spcPts val="100"/>
              </a:spcBef>
            </a:pPr>
            <a:r>
              <a:rPr sz="900" spc="-60" dirty="0">
                <a:solidFill>
                  <a:srgbClr val="5E5E5E"/>
                </a:solidFill>
                <a:latin typeface="Calibri"/>
                <a:cs typeface="Calibri"/>
              </a:rPr>
              <a:t>ct</a:t>
            </a:r>
            <a:r>
              <a:rPr sz="900" spc="4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40" dirty="0">
                <a:solidFill>
                  <a:srgbClr val="5E5E5E"/>
                </a:solidFill>
                <a:latin typeface="Calibri"/>
                <a:cs typeface="Calibri"/>
              </a:rPr>
              <a:t>lhe</a:t>
            </a:r>
            <a:r>
              <a:rPr sz="900" spc="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5E5E5E"/>
                </a:solidFill>
                <a:latin typeface="Calibri"/>
                <a:cs typeface="Calibri"/>
              </a:rPr>
              <a:t>oei</a:t>
            </a:r>
            <a:r>
              <a:rPr sz="900" spc="210" dirty="0">
                <a:solidFill>
                  <a:srgbClr val="5E5E5E"/>
                </a:solidFill>
                <a:latin typeface="Calibri"/>
                <a:cs typeface="Calibri"/>
              </a:rPr>
              <a:t>  </a:t>
            </a:r>
            <a:r>
              <a:rPr sz="900" spc="-55" dirty="0">
                <a:solidFill>
                  <a:srgbClr val="5E5E5E"/>
                </a:solidFill>
                <a:latin typeface="Calibri"/>
                <a:cs typeface="Calibri"/>
              </a:rPr>
              <a:t>and</a:t>
            </a:r>
            <a:endParaRPr sz="900">
              <a:latin typeface="Calibri"/>
              <a:cs typeface="Calibri"/>
            </a:endParaRPr>
          </a:p>
          <a:p>
            <a:pPr marL="368935">
              <a:lnSpc>
                <a:spcPts val="1019"/>
              </a:lnSpc>
            </a:pPr>
            <a:r>
              <a:rPr sz="900" spc="-25" dirty="0">
                <a:solidFill>
                  <a:srgbClr val="5E5E5E"/>
                </a:solidFill>
                <a:latin typeface="Calibri"/>
                <a:cs typeface="Calibri"/>
              </a:rPr>
              <a:t>che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76747" y="2065528"/>
            <a:ext cx="548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45" dirty="0">
                <a:solidFill>
                  <a:srgbClr val="6B6B6B"/>
                </a:solidFill>
                <a:latin typeface="Arial Black"/>
                <a:cs typeface="Arial Black"/>
              </a:rPr>
              <a:t>Each</a:t>
            </a:r>
            <a:r>
              <a:rPr sz="600" spc="1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hone</a:t>
            </a:r>
            <a:r>
              <a:rPr sz="600" spc="4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30" dirty="0">
                <a:solidFill>
                  <a:srgbClr val="6B6B6B"/>
                </a:solidFill>
                <a:latin typeface="Arial Black"/>
                <a:cs typeface="Arial Black"/>
              </a:rPr>
              <a:t>1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46367" y="2280158"/>
            <a:ext cx="4381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spc="-50" dirty="0">
                <a:solidFill>
                  <a:srgbClr val="4B4B4B"/>
                </a:solidFill>
                <a:latin typeface="Graphite Std"/>
                <a:cs typeface="Graphite Std"/>
              </a:rPr>
              <a:t>I</a:t>
            </a:r>
            <a:endParaRPr sz="750">
              <a:latin typeface="Graphite Std"/>
              <a:cs typeface="Graphite St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79768" y="2189098"/>
            <a:ext cx="5353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700" algn="l"/>
              </a:tabLst>
            </a:pP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the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	</a:t>
            </a:r>
            <a:r>
              <a:rPr sz="600" spc="-60" dirty="0">
                <a:solidFill>
                  <a:srgbClr val="6B6B6B"/>
                </a:solidFill>
                <a:latin typeface="Arial Black"/>
                <a:cs typeface="Arial Black"/>
              </a:rPr>
              <a:t>II</a:t>
            </a:r>
            <a:r>
              <a:rPr sz="600" spc="1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door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34147" y="2038349"/>
            <a:ext cx="883919" cy="26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31300"/>
              </a:lnSpc>
              <a:spcBef>
                <a:spcPts val="100"/>
              </a:spcBef>
            </a:pPr>
            <a:r>
              <a:rPr sz="600" spc="-30" dirty="0">
                <a:solidFill>
                  <a:srgbClr val="6B6B6B"/>
                </a:solidFill>
                <a:latin typeface="Arial Black"/>
                <a:cs typeface="Arial Black"/>
              </a:rPr>
              <a:t>orrcctly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from</a:t>
            </a:r>
            <a:r>
              <a:rPr sz="600" spc="-4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B6B6B"/>
                </a:solidFill>
                <a:latin typeface="Arial Black"/>
                <a:cs typeface="Arial Black"/>
              </a:rPr>
              <a:t>the</a:t>
            </a:r>
            <a:r>
              <a:rPr sz="600" spc="-4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sin</a:t>
            </a:r>
            <a:r>
              <a:rPr sz="600" spc="22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B6B6B"/>
                </a:solidFill>
                <a:latin typeface="Arial Black"/>
                <a:cs typeface="Arial Black"/>
              </a:rPr>
              <a:t>.</a:t>
            </a:r>
            <a:r>
              <a:rPr sz="600" spc="50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10" dirty="0">
                <a:solidFill>
                  <a:srgbClr val="6B6B6B"/>
                </a:solidFill>
                <a:latin typeface="Arial Black"/>
                <a:cs typeface="Arial Black"/>
              </a:rPr>
              <a:t>11</a:t>
            </a:r>
            <a:r>
              <a:rPr sz="600" spc="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from</a:t>
            </a:r>
            <a:r>
              <a:rPr sz="600" spc="1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opening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in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83783" y="2642870"/>
            <a:ext cx="2482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60" dirty="0">
                <a:solidFill>
                  <a:srgbClr val="6D6D6D"/>
                </a:solidFill>
                <a:latin typeface="Arial Black"/>
                <a:cs typeface="Arial Black"/>
              </a:rPr>
              <a:t>nr,c,ds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48603" y="2587116"/>
            <a:ext cx="39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6D6D6D"/>
                </a:solidFill>
                <a:latin typeface="Arial Black"/>
                <a:cs typeface="Arial Black"/>
              </a:rPr>
              <a:t>·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61279" y="2753359"/>
            <a:ext cx="3175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5" dirty="0">
                <a:solidFill>
                  <a:srgbClr val="858685"/>
                </a:solidFill>
                <a:latin typeface="Arial Black"/>
                <a:cs typeface="Arial Black"/>
              </a:rPr>
              <a:t>st</a:t>
            </a:r>
            <a:r>
              <a:rPr sz="600" spc="-35" dirty="0">
                <a:solidFill>
                  <a:srgbClr val="6A6A6A"/>
                </a:solidFill>
                <a:latin typeface="Arial Black"/>
                <a:cs typeface="Arial Black"/>
              </a:rPr>
              <a:t>a</a:t>
            </a:r>
            <a:r>
              <a:rPr sz="600" spc="-35" dirty="0">
                <a:solidFill>
                  <a:srgbClr val="474747"/>
                </a:solidFill>
                <a:latin typeface="Arial Black"/>
                <a:cs typeface="Arial Black"/>
              </a:rPr>
              <a:t>l</a:t>
            </a:r>
            <a:r>
              <a:rPr sz="600" spc="-35" dirty="0">
                <a:solidFill>
                  <a:srgbClr val="858685"/>
                </a:solidFill>
                <a:latin typeface="Arial Black"/>
                <a:cs typeface="Arial Black"/>
              </a:rPr>
              <a:t>l,</a:t>
            </a:r>
            <a:r>
              <a:rPr sz="600" spc="5" dirty="0">
                <a:solidFill>
                  <a:srgbClr val="858685"/>
                </a:solidFill>
                <a:latin typeface="Arial Black"/>
                <a:cs typeface="Arial Black"/>
              </a:rPr>
              <a:t> </a:t>
            </a:r>
            <a:r>
              <a:rPr sz="600" spc="-165" dirty="0">
                <a:solidFill>
                  <a:srgbClr val="6A6A6A"/>
                </a:solidFill>
                <a:latin typeface="Arial Black"/>
                <a:cs typeface="Arial Black"/>
              </a:rPr>
              <a:t>11n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58915" y="2421001"/>
            <a:ext cx="1826260" cy="450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0"/>
              </a:spcBef>
              <a:tabLst>
                <a:tab pos="855980" algn="l"/>
                <a:tab pos="1208405" algn="l"/>
              </a:tabLst>
            </a:pPr>
            <a:r>
              <a:rPr sz="600" spc="-100" dirty="0">
                <a:solidFill>
                  <a:srgbClr val="676767"/>
                </a:solidFill>
                <a:latin typeface="Arial Black"/>
                <a:cs typeface="Arial Black"/>
              </a:rPr>
              <a:t>c</a:t>
            </a:r>
            <a:r>
              <a:rPr sz="600" spc="30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76767"/>
                </a:solidFill>
                <a:latin typeface="Arial Black"/>
                <a:cs typeface="Arial Black"/>
              </a:rPr>
              <a:t>a�</a:t>
            </a:r>
            <a:r>
              <a:rPr sz="600" dirty="0">
                <a:solidFill>
                  <a:srgbClr val="848484"/>
                </a:solidFill>
                <a:latin typeface="Arial Black"/>
                <a:cs typeface="Arial Black"/>
              </a:rPr>
              <a:t>Ddi</a:t>
            </a:r>
            <a:r>
              <a:rPr sz="600" spc="160" dirty="0">
                <a:solidFill>
                  <a:srgbClr val="848484"/>
                </a:solidFill>
                <a:latin typeface="Arial Black"/>
                <a:cs typeface="Arial Black"/>
              </a:rPr>
              <a:t>  </a:t>
            </a:r>
            <a:r>
              <a:rPr sz="600" spc="-10" dirty="0">
                <a:solidFill>
                  <a:srgbClr val="676767"/>
                </a:solidFill>
                <a:latin typeface="Arial Black"/>
                <a:cs typeface="Arial Black"/>
              </a:rPr>
              <a:t>to</a:t>
            </a:r>
            <a:r>
              <a:rPr sz="600" spc="-20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76767"/>
                </a:solidFill>
                <a:latin typeface="Arial Black"/>
                <a:cs typeface="Arial Black"/>
              </a:rPr>
              <a:t>the</a:t>
            </a:r>
            <a:r>
              <a:rPr sz="600" dirty="0">
                <a:solidFill>
                  <a:srgbClr val="676767"/>
                </a:solidFill>
                <a:latin typeface="Arial Black"/>
                <a:cs typeface="Arial Black"/>
              </a:rPr>
              <a:t>	</a:t>
            </a:r>
            <a:r>
              <a:rPr sz="600" spc="-100" dirty="0">
                <a:solidFill>
                  <a:srgbClr val="676767"/>
                </a:solidFill>
                <a:latin typeface="Arial Black"/>
                <a:cs typeface="Arial Black"/>
              </a:rPr>
              <a:t>·</a:t>
            </a:r>
            <a:r>
              <a:rPr sz="600" spc="-145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spc="-65" dirty="0">
                <a:solidFill>
                  <a:srgbClr val="676767"/>
                </a:solidFill>
                <a:latin typeface="Arial Black"/>
                <a:cs typeface="Arial Black"/>
              </a:rPr>
              <a:t>a_</a:t>
            </a:r>
            <a:r>
              <a:rPr sz="600" spc="200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76767"/>
                </a:solidFill>
                <a:latin typeface="Arial Black"/>
                <a:cs typeface="Arial Black"/>
              </a:rPr>
              <a:t>m</a:t>
            </a:r>
            <a:r>
              <a:rPr sz="600" dirty="0">
                <a:solidFill>
                  <a:srgbClr val="676767"/>
                </a:solidFill>
                <a:latin typeface="Arial Black"/>
                <a:cs typeface="Arial Black"/>
              </a:rPr>
              <a:t>	a</a:t>
            </a:r>
            <a:r>
              <a:rPr sz="600" spc="215" dirty="0">
                <a:solidFill>
                  <a:srgbClr val="676767"/>
                </a:solidFill>
                <a:latin typeface="Arial Black"/>
                <a:cs typeface="Arial Black"/>
              </a:rPr>
              <a:t>  </a:t>
            </a:r>
            <a:r>
              <a:rPr sz="600" spc="-65" dirty="0">
                <a:solidFill>
                  <a:srgbClr val="676767"/>
                </a:solidFill>
                <a:latin typeface="Arial Black"/>
                <a:cs typeface="Arial Black"/>
              </a:rPr>
              <a:t>ID</a:t>
            </a:r>
            <a:r>
              <a:rPr sz="600" spc="15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spc="-35" dirty="0">
                <a:solidFill>
                  <a:srgbClr val="676767"/>
                </a:solidFill>
                <a:latin typeface="Arial Black"/>
                <a:cs typeface="Arial Black"/>
              </a:rPr>
              <a:t>oo</a:t>
            </a:r>
            <a:r>
              <a:rPr sz="600" spc="-15" dirty="0">
                <a:solidFill>
                  <a:srgbClr val="676767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76767"/>
                </a:solidFill>
                <a:latin typeface="Arial Black"/>
                <a:cs typeface="Arial Black"/>
              </a:rPr>
              <a:t>tbe</a:t>
            </a:r>
            <a:endParaRPr sz="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Arial Black"/>
              <a:cs typeface="Arial Black"/>
            </a:endParaRPr>
          </a:p>
          <a:p>
            <a:pPr marL="12700" marR="5080" indent="-18415" algn="ctr">
              <a:lnSpc>
                <a:spcPct val="121100"/>
              </a:lnSpc>
              <a:tabLst>
                <a:tab pos="861694" algn="l"/>
              </a:tabLst>
            </a:pPr>
            <a:r>
              <a:rPr sz="600" spc="-40" dirty="0">
                <a:solidFill>
                  <a:srgbClr val="6D6D6D"/>
                </a:solidFill>
                <a:latin typeface="Arial Black"/>
                <a:cs typeface="Arial Black"/>
              </a:rPr>
              <a:t>l!d</a:t>
            </a:r>
            <a:r>
              <a:rPr sz="600" spc="55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60" dirty="0">
                <a:solidFill>
                  <a:srgbClr val="6D6D6D"/>
                </a:solidFill>
                <a:latin typeface="Arial Black"/>
                <a:cs typeface="Arial Black"/>
              </a:rPr>
              <a:t>inllo</a:t>
            </a:r>
            <a:r>
              <a:rPr sz="600" spc="45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D6D6D"/>
                </a:solidFill>
                <a:latin typeface="Arial Black"/>
                <a:cs typeface="Arial Black"/>
              </a:rPr>
              <a:t>the</a:t>
            </a:r>
            <a:r>
              <a:rPr sz="600" spc="-5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D6D6D"/>
                </a:solidFill>
                <a:latin typeface="Arial Black"/>
                <a:cs typeface="Arial Black"/>
              </a:rPr>
              <a:t>bn,a</a:t>
            </a:r>
            <a:r>
              <a:rPr sz="600" spc="6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135" dirty="0">
                <a:solidFill>
                  <a:srgbClr val="6D6D6D"/>
                </a:solidFill>
                <a:latin typeface="Arial Black"/>
                <a:cs typeface="Arial Black"/>
              </a:rPr>
              <a:t>11.1me</a:t>
            </a:r>
            <a:r>
              <a:rPr sz="600" spc="25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D6D6D"/>
                </a:solidFill>
                <a:latin typeface="Arial Black"/>
                <a:cs typeface="Arial Black"/>
              </a:rPr>
              <a:t>platr</a:t>
            </a:r>
            <a:r>
              <a:rPr sz="600" spc="7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225" dirty="0">
                <a:solidFill>
                  <a:srgbClr val="6D6D6D"/>
                </a:solidFill>
                <a:latin typeface="Arial Black"/>
                <a:cs typeface="Arial Black"/>
              </a:rPr>
              <a:t>1111</a:t>
            </a:r>
            <a:r>
              <a:rPr sz="600" spc="3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55" dirty="0">
                <a:solidFill>
                  <a:srgbClr val="6D6D6D"/>
                </a:solidFill>
                <a:latin typeface="Arial Black"/>
                <a:cs typeface="Arial Black"/>
              </a:rPr>
              <a:t>the</a:t>
            </a:r>
            <a:r>
              <a:rPr sz="600" spc="1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D6D6D"/>
                </a:solidFill>
                <a:latin typeface="Arial Black"/>
                <a:cs typeface="Arial Black"/>
              </a:rPr>
              <a:t>door</a:t>
            </a:r>
            <a:r>
              <a:rPr sz="600" spc="-45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D6D6D"/>
                </a:solidFill>
                <a:latin typeface="Arial Black"/>
                <a:cs typeface="Arial Black"/>
              </a:rPr>
              <a:t>of</a:t>
            </a:r>
            <a:r>
              <a:rPr sz="600" spc="-11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D6D6D"/>
                </a:solidFill>
                <a:latin typeface="Arial Black"/>
                <a:cs typeface="Arial Black"/>
              </a:rPr>
              <a:t>the</a:t>
            </a:r>
            <a:r>
              <a:rPr sz="600" spc="500" dirty="0">
                <a:solidFill>
                  <a:srgbClr val="6D6D6D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A6A6A"/>
                </a:solidFill>
                <a:latin typeface="Arial Black"/>
                <a:cs typeface="Arial Black"/>
              </a:rPr>
              <a:t>lnfomutio11</a:t>
            </a:r>
            <a:r>
              <a:rPr sz="600" spc="30" dirty="0">
                <a:solidFill>
                  <a:srgbClr val="6A6A6A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 Black"/>
                <a:cs typeface="Arial Black"/>
              </a:rPr>
              <a:t>form</a:t>
            </a:r>
            <a:r>
              <a:rPr sz="600" dirty="0">
                <a:solidFill>
                  <a:srgbClr val="6A6A6A"/>
                </a:solidFill>
                <a:latin typeface="Arial Black"/>
                <a:cs typeface="Arial Black"/>
              </a:rPr>
              <a:t>	uld</a:t>
            </a:r>
            <a:r>
              <a:rPr sz="600" spc="335" dirty="0">
                <a:solidFill>
                  <a:srgbClr val="6A6A6A"/>
                </a:solidFill>
                <a:latin typeface="Arial Black"/>
                <a:cs typeface="Arial Black"/>
              </a:rPr>
              <a:t> </a:t>
            </a:r>
            <a:r>
              <a:rPr sz="600" spc="-70" dirty="0">
                <a:solidFill>
                  <a:srgbClr val="6A6A6A"/>
                </a:solidFill>
                <a:latin typeface="Arial Black"/>
                <a:cs typeface="Arial Black"/>
              </a:rPr>
              <a:t>e</a:t>
            </a:r>
            <a:r>
              <a:rPr sz="600" spc="-5" dirty="0">
                <a:solidFill>
                  <a:srgbClr val="6A6A6A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A6A6A"/>
                </a:solidFill>
                <a:latin typeface="Arial Black"/>
                <a:cs typeface="Arial Black"/>
              </a:rPr>
              <a:t>raid</a:t>
            </a:r>
            <a:r>
              <a:rPr sz="600" spc="235" dirty="0">
                <a:solidFill>
                  <a:srgbClr val="6A6A6A"/>
                </a:solidFill>
                <a:latin typeface="Arial Black"/>
                <a:cs typeface="Arial Black"/>
              </a:rPr>
              <a:t>  </a:t>
            </a:r>
            <a:r>
              <a:rPr sz="600" dirty="0">
                <a:solidFill>
                  <a:srgbClr val="6A6A6A"/>
                </a:solidFill>
                <a:latin typeface="Arial Black"/>
                <a:cs typeface="Arial Black"/>
              </a:rPr>
              <a:t>com</a:t>
            </a:r>
            <a:r>
              <a:rPr sz="600" spc="260" dirty="0">
                <a:solidFill>
                  <a:srgbClr val="6A6A6A"/>
                </a:solidFill>
                <a:latin typeface="Arial Black"/>
                <a:cs typeface="Arial Black"/>
              </a:rPr>
              <a:t>  </a:t>
            </a:r>
            <a:r>
              <a:rPr sz="600" spc="-25" dirty="0">
                <a:solidFill>
                  <a:srgbClr val="6A6A6A"/>
                </a:solidFill>
                <a:latin typeface="Arial Black"/>
                <a:cs typeface="Arial Black"/>
              </a:rPr>
              <a:t>tly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90645" y="3137408"/>
            <a:ext cx="669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A5A"/>
                </a:solidFill>
                <a:latin typeface="Calibri"/>
                <a:cs typeface="Calibri"/>
              </a:rPr>
              <a:t>acit</a:t>
            </a:r>
            <a:r>
              <a:rPr sz="900" spc="280" dirty="0">
                <a:solidFill>
                  <a:srgbClr val="585A5A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585A5A"/>
                </a:solidFill>
                <a:latin typeface="Calibri"/>
                <a:cs typeface="Calibri"/>
              </a:rPr>
              <a:t>.a</a:t>
            </a:r>
            <a:r>
              <a:rPr sz="900" spc="70" dirty="0">
                <a:solidFill>
                  <a:srgbClr val="585A5A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85A5A"/>
                </a:solidFill>
                <a:latin typeface="Calibri"/>
                <a:cs typeface="Calibri"/>
              </a:rPr>
              <a:t>SBmDle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63315" y="3153028"/>
            <a:ext cx="102679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045" algn="l"/>
                <a:tab pos="466725" algn="l"/>
                <a:tab pos="721360" algn="l"/>
                <a:tab pos="955675" algn="l"/>
              </a:tabLst>
            </a:pPr>
            <a:r>
              <a:rPr sz="3200" b="1" spc="-495" dirty="0">
                <a:solidFill>
                  <a:srgbClr val="35343A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35343A"/>
                </a:solidFill>
                <a:latin typeface="Calibri"/>
                <a:cs typeface="Calibri"/>
              </a:rPr>
              <a:t>	</a:t>
            </a:r>
            <a:r>
              <a:rPr sz="3200" b="1" spc="-450" dirty="0">
                <a:solidFill>
                  <a:srgbClr val="35343A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35343A"/>
                </a:solidFill>
                <a:latin typeface="Calibri"/>
                <a:cs typeface="Calibri"/>
              </a:rPr>
              <a:t>	</a:t>
            </a:r>
            <a:r>
              <a:rPr sz="3200" b="1" spc="-375" dirty="0">
                <a:solidFill>
                  <a:srgbClr val="35343A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35343A"/>
                </a:solidFill>
                <a:latin typeface="Calibri"/>
                <a:cs typeface="Calibri"/>
              </a:rPr>
              <a:t>	</a:t>
            </a:r>
            <a:r>
              <a:rPr sz="3200" b="1" spc="-475" dirty="0">
                <a:solidFill>
                  <a:srgbClr val="35343A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35343A"/>
                </a:solidFill>
                <a:latin typeface="Calibri"/>
                <a:cs typeface="Calibri"/>
              </a:rPr>
              <a:t>	</a:t>
            </a:r>
            <a:r>
              <a:rPr sz="3200" b="1" spc="-450" dirty="0">
                <a:solidFill>
                  <a:srgbClr val="35343A"/>
                </a:solidFill>
                <a:latin typeface="Calibri"/>
                <a:cs typeface="Calibri"/>
              </a:rPr>
              <a:t>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61279" y="2865120"/>
            <a:ext cx="10941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30" dirty="0">
                <a:solidFill>
                  <a:srgbClr val="6B6B6B"/>
                </a:solidFill>
                <a:latin typeface="Arial Black"/>
                <a:cs typeface="Arial Black"/>
              </a:rPr>
              <a:t>and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 fit</a:t>
            </a:r>
            <a:r>
              <a:rPr sz="600" spc="-3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B6B6B"/>
                </a:solidFill>
                <a:latin typeface="Arial Black"/>
                <a:cs typeface="Arial Black"/>
              </a:rPr>
              <a:t>bchmd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du:</a:t>
            </a:r>
            <a:r>
              <a:rPr sz="600" spc="1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slall</a:t>
            </a:r>
            <a:r>
              <a:rPr sz="600" spc="-4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35" dirty="0">
                <a:solidFill>
                  <a:srgbClr val="6B6B6B"/>
                </a:solidFill>
                <a:latin typeface="Arial Black"/>
                <a:cs typeface="Arial Black"/>
              </a:rPr>
              <a:t>an!.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29403" y="2926460"/>
            <a:ext cx="12001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5" dirty="0">
                <a:solidFill>
                  <a:srgbClr val="807979"/>
                </a:solidFill>
                <a:latin typeface="Times New Roman"/>
                <a:cs typeface="Times New Roman"/>
              </a:rPr>
              <a:t>El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46140" y="2987294"/>
            <a:ext cx="21602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4785" algn="l"/>
                <a:tab pos="2075814" algn="l"/>
              </a:tabLst>
            </a:pPr>
            <a:r>
              <a:rPr sz="600" spc="-90" dirty="0">
                <a:solidFill>
                  <a:srgbClr val="6B6B6B"/>
                </a:solidFill>
                <a:latin typeface="Arial Black"/>
                <a:cs typeface="Arial Black"/>
              </a:rPr>
              <a:t>uJd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 be</a:t>
            </a:r>
            <a:r>
              <a:rPr sz="600" spc="-4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B6B6B"/>
                </a:solidFill>
                <a:latin typeface="Arial Black"/>
                <a:cs typeface="Arial Black"/>
              </a:rPr>
              <a:t>hu.n</a:t>
            </a:r>
            <a:r>
              <a:rPr sz="600" spc="26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from</a:t>
            </a:r>
            <a:r>
              <a:rPr sz="600" spc="-4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B6B6B"/>
                </a:solidFill>
                <a:latin typeface="Arial Black"/>
                <a:cs typeface="Arial Black"/>
              </a:rPr>
              <a:t>the</a:t>
            </a:r>
            <a:r>
              <a:rPr sz="600" spc="-4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B6B6B"/>
                </a:solidFill>
                <a:latin typeface="Arial Black"/>
                <a:cs typeface="Arial Black"/>
              </a:rPr>
              <a:t>rmg,;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on</a:t>
            </a:r>
            <a:r>
              <a:rPr sz="600" spc="-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the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	</a:t>
            </a:r>
            <a:r>
              <a:rPr sz="600" spc="-55" dirty="0">
                <a:solidFill>
                  <a:srgbClr val="6B6B6B"/>
                </a:solidFill>
                <a:latin typeface="Arial Black"/>
                <a:cs typeface="Arial Black"/>
              </a:rPr>
              <a:t>It</a:t>
            </a:r>
            <a:r>
              <a:rPr sz="600" spc="2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wall</a:t>
            </a:r>
            <a:r>
              <a:rPr sz="600" spc="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of</a:t>
            </a:r>
            <a:r>
              <a:rPr sz="600" spc="-10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the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	</a:t>
            </a:r>
            <a:r>
              <a:rPr sz="600" spc="-25" dirty="0">
                <a:solidFill>
                  <a:srgbClr val="6B6B6B"/>
                </a:solidFill>
                <a:latin typeface="Arial Black"/>
                <a:cs typeface="Arial Black"/>
              </a:rPr>
              <a:t>IL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25007" y="3082924"/>
            <a:ext cx="420370" cy="25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080" indent="-51435">
              <a:lnSpc>
                <a:spcPct val="124300"/>
              </a:lnSpc>
              <a:spcBef>
                <a:spcPts val="100"/>
              </a:spcBef>
            </a:pPr>
            <a:r>
              <a:rPr sz="600" spc="95" dirty="0">
                <a:solidFill>
                  <a:srgbClr val="6E6E6E"/>
                </a:solidFill>
                <a:latin typeface="Arial Black"/>
                <a:cs typeface="Arial Black"/>
              </a:rPr>
              <a:t>nn</a:t>
            </a:r>
            <a:r>
              <a:rPr sz="600" spc="-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E6E6E"/>
                </a:solidFill>
                <a:latin typeface="Arial Black"/>
                <a:cs typeface="Arial Black"/>
              </a:rPr>
              <a:t>two</a:t>
            </a:r>
            <a:r>
              <a:rPr sz="600" spc="1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E6E6E"/>
                </a:solidFill>
                <a:latin typeface="Arial Black"/>
                <a:cs typeface="Arial Black"/>
              </a:rPr>
              <a:t>w</a:t>
            </a:r>
            <a:r>
              <a:rPr sz="600" spc="50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96969"/>
                </a:solidFill>
                <a:latin typeface="Arial Black"/>
                <a:cs typeface="Arial Black"/>
              </a:rPr>
              <a:t>g</a:t>
            </a:r>
            <a:r>
              <a:rPr sz="600" spc="265" dirty="0">
                <a:solidFill>
                  <a:srgbClr val="696969"/>
                </a:solidFill>
                <a:latin typeface="Arial Black"/>
                <a:cs typeface="Arial Black"/>
              </a:rPr>
              <a:t>  </a:t>
            </a:r>
            <a:r>
              <a:rPr sz="600" spc="-30" dirty="0">
                <a:solidFill>
                  <a:srgbClr val="696969"/>
                </a:solidFill>
                <a:latin typeface="Arial Black"/>
                <a:cs typeface="Arial Black"/>
              </a:rPr>
              <a:t>t</a:t>
            </a:r>
            <a:r>
              <a:rPr sz="600" spc="-35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96969"/>
                </a:solidFill>
                <a:latin typeface="Arial Black"/>
                <a:cs typeface="Arial Black"/>
              </a:rPr>
              <a:t>w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63131" y="3091687"/>
            <a:ext cx="1581150" cy="24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5080" indent="-192405">
              <a:lnSpc>
                <a:spcPct val="120300"/>
              </a:lnSpc>
              <a:spcBef>
                <a:spcPts val="100"/>
              </a:spcBef>
            </a:pPr>
            <a:r>
              <a:rPr sz="600" spc="345" dirty="0">
                <a:solidFill>
                  <a:srgbClr val="6E6E6E"/>
                </a:solidFill>
                <a:latin typeface="Arial Black"/>
                <a:cs typeface="Arial Black"/>
              </a:rPr>
              <a:t>m</a:t>
            </a:r>
            <a:r>
              <a:rPr sz="60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30" dirty="0">
                <a:solidFill>
                  <a:srgbClr val="6E6E6E"/>
                </a:solidFill>
                <a:latin typeface="Arial Black"/>
                <a:cs typeface="Arial Black"/>
              </a:rPr>
              <a:t>hu.n</a:t>
            </a:r>
            <a:r>
              <a:rPr sz="600" spc="35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65" dirty="0">
                <a:solidFill>
                  <a:srgbClr val="6E6E6E"/>
                </a:solidFill>
                <a:latin typeface="Arial Black"/>
                <a:cs typeface="Arial Black"/>
              </a:rPr>
              <a:t>at</a:t>
            </a:r>
            <a:r>
              <a:rPr sz="600" spc="2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6E6E6E"/>
                </a:solidFill>
                <a:latin typeface="Arial Black"/>
                <a:cs typeface="Arial Black"/>
              </a:rPr>
              <a:t>tbe</a:t>
            </a:r>
            <a:r>
              <a:rPr sz="600" spc="8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60" dirty="0">
                <a:solidFill>
                  <a:srgbClr val="6E6E6E"/>
                </a:solidFill>
                <a:latin typeface="Arial Black"/>
                <a:cs typeface="Arial Black"/>
              </a:rPr>
              <a:t>&amp;ont</a:t>
            </a:r>
            <a:r>
              <a:rPr sz="600" spc="-2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E6E6E"/>
                </a:solidFill>
                <a:latin typeface="Arial Black"/>
                <a:cs typeface="Arial Black"/>
              </a:rPr>
              <a:t>or</a:t>
            </a:r>
            <a:r>
              <a:rPr sz="600" spc="-9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130" dirty="0">
                <a:solidFill>
                  <a:srgbClr val="6E6E6E"/>
                </a:solidFill>
                <a:latin typeface="Arial Black"/>
                <a:cs typeface="Arial Black"/>
              </a:rPr>
              <a:t>11,e</a:t>
            </a:r>
            <a:r>
              <a:rPr sz="600" spc="1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E6E6E"/>
                </a:solidFill>
                <a:latin typeface="Arial Black"/>
                <a:cs typeface="Arial Black"/>
              </a:rPr>
              <a:t>sall</a:t>
            </a:r>
            <a:r>
              <a:rPr sz="600" spc="260" dirty="0">
                <a:solidFill>
                  <a:srgbClr val="6E6E6E"/>
                </a:solidFill>
                <a:latin typeface="Arial Black"/>
                <a:cs typeface="Arial Black"/>
              </a:rPr>
              <a:t>  </a:t>
            </a:r>
            <a:r>
              <a:rPr sz="600" spc="-100" dirty="0">
                <a:solidFill>
                  <a:srgbClr val="6E6E6E"/>
                </a:solidFill>
                <a:latin typeface="Arial Black"/>
                <a:cs typeface="Arial Black"/>
              </a:rPr>
              <a:t>n</a:t>
            </a:r>
            <a:r>
              <a:rPr sz="600" spc="2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spc="-45" dirty="0">
                <a:solidFill>
                  <a:srgbClr val="6E6E6E"/>
                </a:solidFill>
                <a:latin typeface="Arial Black"/>
                <a:cs typeface="Arial Black"/>
              </a:rPr>
              <a:t>safe</a:t>
            </a:r>
            <a:r>
              <a:rPr sz="600" spc="50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96969"/>
                </a:solidFill>
                <a:latin typeface="Arial Black"/>
                <a:cs typeface="Arial Black"/>
              </a:rPr>
              <a:t>od</a:t>
            </a:r>
            <a:r>
              <a:rPr sz="600" spc="-45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96969"/>
                </a:solidFill>
                <a:latin typeface="Arial Black"/>
                <a:cs typeface="Arial Black"/>
              </a:rPr>
              <a:t>Ide:</a:t>
            </a:r>
            <a:r>
              <a:rPr sz="600" spc="290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696969"/>
                </a:solidFill>
                <a:latin typeface="Arial Black"/>
                <a:cs typeface="Arial Black"/>
              </a:rPr>
              <a:t>to </a:t>
            </a:r>
            <a:r>
              <a:rPr sz="600" spc="-130" dirty="0">
                <a:solidFill>
                  <a:srgbClr val="696969"/>
                </a:solidFill>
                <a:latin typeface="Arial Black"/>
                <a:cs typeface="Arial Black"/>
              </a:rPr>
              <a:t>h11ve</a:t>
            </a:r>
            <a:r>
              <a:rPr sz="600" spc="20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696969"/>
                </a:solidFill>
                <a:latin typeface="Arial Black"/>
                <a:cs typeface="Arial Black"/>
              </a:rPr>
              <a:t>cxtr.l</a:t>
            </a:r>
            <a:r>
              <a:rPr sz="600" spc="5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120" dirty="0">
                <a:solidFill>
                  <a:srgbClr val="696969"/>
                </a:solidFill>
                <a:latin typeface="Arial Black"/>
                <a:cs typeface="Arial Black"/>
              </a:rPr>
              <a:t>w11re</a:t>
            </a:r>
            <a:r>
              <a:rPr sz="600" spc="-120" dirty="0">
                <a:solidFill>
                  <a:srgbClr val="474747"/>
                </a:solidFill>
                <a:latin typeface="Arial Black"/>
                <a:cs typeface="Arial Black"/>
              </a:rPr>
              <a:t>r</a:t>
            </a:r>
            <a:r>
              <a:rPr sz="600" spc="30" dirty="0">
                <a:solidFill>
                  <a:srgbClr val="474747"/>
                </a:solidFill>
                <a:latin typeface="Arial Black"/>
                <a:cs typeface="Arial Black"/>
              </a:rPr>
              <a:t> </a:t>
            </a:r>
            <a:r>
              <a:rPr sz="600" spc="-40" dirty="0">
                <a:solidFill>
                  <a:srgbClr val="696969"/>
                </a:solidFill>
                <a:latin typeface="Arial Black"/>
                <a:cs typeface="Arial Black"/>
              </a:rPr>
              <a:t>buckets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32723" y="3564001"/>
            <a:ext cx="990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25" dirty="0">
                <a:solidFill>
                  <a:srgbClr val="808080"/>
                </a:solidFill>
                <a:latin typeface="Arial Black"/>
                <a:cs typeface="Arial Black"/>
              </a:rPr>
              <a:t>D4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54519" y="3412236"/>
            <a:ext cx="1454150" cy="5016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R="302895" algn="ctr">
              <a:lnSpc>
                <a:spcPct val="100000"/>
              </a:lnSpc>
              <a:spcBef>
                <a:spcPts val="335"/>
              </a:spcBef>
            </a:pPr>
            <a:r>
              <a:rPr sz="600" spc="-45" dirty="0">
                <a:solidFill>
                  <a:srgbClr val="686868"/>
                </a:solidFill>
                <a:latin typeface="Arial Black"/>
                <a:cs typeface="Arial Black"/>
              </a:rPr>
              <a:t>oth</a:t>
            </a:r>
            <a:r>
              <a:rPr sz="600" spc="-15" dirty="0">
                <a:solidFill>
                  <a:srgbClr val="686868"/>
                </a:solidFill>
                <a:latin typeface="Arial Black"/>
                <a:cs typeface="Arial Black"/>
              </a:rPr>
              <a:t> </a:t>
            </a:r>
            <a:r>
              <a:rPr sz="600" spc="-80" dirty="0">
                <a:solidFill>
                  <a:srgbClr val="686868"/>
                </a:solidFill>
                <a:latin typeface="Arial Black"/>
                <a:cs typeface="Arial Black"/>
              </a:rPr>
              <a:t>sidie</a:t>
            </a:r>
            <a:r>
              <a:rPr sz="600" spc="30" dirty="0">
                <a:solidFill>
                  <a:srgbClr val="686868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86868"/>
                </a:solidFill>
                <a:latin typeface="Arial Black"/>
                <a:cs typeface="Arial Black"/>
              </a:rPr>
              <a:t>facin</a:t>
            </a:r>
            <a:r>
              <a:rPr sz="600" spc="295" dirty="0">
                <a:solidFill>
                  <a:srgbClr val="686868"/>
                </a:solidFill>
                <a:latin typeface="Arial Black"/>
                <a:cs typeface="Arial Black"/>
              </a:rPr>
              <a:t> </a:t>
            </a:r>
            <a:r>
              <a:rPr sz="600" spc="-60" dirty="0">
                <a:solidFill>
                  <a:srgbClr val="686868"/>
                </a:solidFill>
                <a:latin typeface="Arial Black"/>
                <a:cs typeface="Arial Black"/>
              </a:rPr>
              <a:t>the</a:t>
            </a:r>
            <a:r>
              <a:rPr sz="600" spc="5" dirty="0">
                <a:solidFill>
                  <a:srgbClr val="686868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86868"/>
                </a:solidFill>
                <a:latin typeface="Arial Black"/>
                <a:cs typeface="Arial Black"/>
              </a:rPr>
              <a:t>horse.</a:t>
            </a:r>
            <a:endParaRPr sz="600">
              <a:latin typeface="Arial Black"/>
              <a:cs typeface="Arial Black"/>
            </a:endParaRPr>
          </a:p>
          <a:p>
            <a:pPr marR="250825" algn="ctr">
              <a:lnSpc>
                <a:spcPct val="100000"/>
              </a:lnSpc>
              <a:spcBef>
                <a:spcPts val="235"/>
              </a:spcBef>
            </a:pPr>
            <a:r>
              <a:rPr sz="600" spc="-70" dirty="0">
                <a:solidFill>
                  <a:srgbClr val="6B6B6B"/>
                </a:solidFill>
                <a:latin typeface="Arial Black"/>
                <a:cs typeface="Arial Black"/>
              </a:rPr>
              <a:t>e</a:t>
            </a:r>
            <a:r>
              <a:rPr sz="600" spc="1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tum</a:t>
            </a:r>
            <a:r>
              <a:rPr sz="600" spc="204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60" dirty="0">
                <a:solidFill>
                  <a:srgbClr val="6B6B6B"/>
                </a:solidFill>
                <a:latin typeface="Arial Black"/>
                <a:cs typeface="Arial Black"/>
              </a:rPr>
              <a:t>bigJi</a:t>
            </a:r>
            <a:r>
              <a:rPr sz="600" spc="-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enou</a:t>
            </a:r>
            <a:r>
              <a:rPr sz="600" spc="229" dirty="0">
                <a:solidFill>
                  <a:srgbClr val="6B6B6B"/>
                </a:solidFill>
                <a:latin typeface="Arial Black"/>
                <a:cs typeface="Arial Black"/>
              </a:rPr>
              <a:t>  </a:t>
            </a:r>
            <a:r>
              <a:rPr sz="600" spc="-70" dirty="0">
                <a:solidFill>
                  <a:srgbClr val="6B6B6B"/>
                </a:solidFill>
                <a:latin typeface="Arial Black"/>
                <a:cs typeface="Arial Black"/>
              </a:rPr>
              <a:t>Jo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85" dirty="0">
                <a:solidFill>
                  <a:srgbClr val="6B6B6B"/>
                </a:solidFill>
                <a:latin typeface="Arial Black"/>
                <a:cs typeface="Arial Black"/>
              </a:rPr>
              <a:t>a</a:t>
            </a:r>
            <a:r>
              <a:rPr sz="600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00" spc="-10" dirty="0">
                <a:solidFill>
                  <a:srgbClr val="6B6B6B"/>
                </a:solidFill>
                <a:latin typeface="Arial Black"/>
                <a:cs typeface="Arial Black"/>
              </a:rPr>
              <a:t>horse</a:t>
            </a:r>
            <a:endParaRPr sz="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600">
              <a:latin typeface="Arial Black"/>
              <a:cs typeface="Arial Black"/>
            </a:endParaRPr>
          </a:p>
          <a:p>
            <a:pPr marL="345440">
              <a:lnSpc>
                <a:spcPct val="100000"/>
              </a:lnSpc>
              <a:tabLst>
                <a:tab pos="998219" algn="l"/>
                <a:tab pos="1348105" algn="l"/>
              </a:tabLst>
            </a:pPr>
            <a:r>
              <a:rPr sz="600" spc="-10" dirty="0">
                <a:solidFill>
                  <a:srgbClr val="6A6A6A"/>
                </a:solidFill>
                <a:latin typeface="Arial Black"/>
                <a:cs typeface="Arial Black"/>
              </a:rPr>
              <a:t>U</a:t>
            </a:r>
            <a:r>
              <a:rPr sz="600" spc="-10" dirty="0">
                <a:solidFill>
                  <a:srgbClr val="575757"/>
                </a:solidFill>
                <a:latin typeface="Arial Black"/>
                <a:cs typeface="Arial Black"/>
              </a:rPr>
              <a:t>n</a:t>
            </a:r>
            <a:r>
              <a:rPr sz="600" spc="-10" dirty="0">
                <a:solidFill>
                  <a:srgbClr val="6A6A6A"/>
                </a:solidFill>
                <a:latin typeface="Arial Black"/>
                <a:cs typeface="Arial Black"/>
              </a:rPr>
              <a:t>cx</a:t>
            </a:r>
            <a:r>
              <a:rPr sz="600" spc="-10" dirty="0">
                <a:solidFill>
                  <a:srgbClr val="8B8B8B"/>
                </a:solidFill>
                <a:latin typeface="Arial Black"/>
                <a:cs typeface="Arial Black"/>
              </a:rPr>
              <a:t>t</a:t>
            </a:r>
            <a:r>
              <a:rPr sz="600" dirty="0">
                <a:solidFill>
                  <a:srgbClr val="8B8B8B"/>
                </a:solidFill>
                <a:latin typeface="Arial Black"/>
                <a:cs typeface="Arial Black"/>
              </a:rPr>
              <a:t>	</a:t>
            </a:r>
            <a:r>
              <a:rPr sz="600" spc="-20" dirty="0">
                <a:solidFill>
                  <a:srgbClr val="6A6A6A"/>
                </a:solidFill>
                <a:latin typeface="Arial Black"/>
                <a:cs typeface="Arial Black"/>
              </a:rPr>
              <a:t>rand</a:t>
            </a:r>
            <a:r>
              <a:rPr sz="600" dirty="0">
                <a:solidFill>
                  <a:srgbClr val="6A6A6A"/>
                </a:solidFill>
                <a:latin typeface="Arial Black"/>
                <a:cs typeface="Arial Black"/>
              </a:rPr>
              <a:t>	</a:t>
            </a:r>
            <a:r>
              <a:rPr sz="600" spc="-65" dirty="0">
                <a:solidFill>
                  <a:srgbClr val="6A6A6A"/>
                </a:solidFill>
                <a:latin typeface="Arial Black"/>
                <a:cs typeface="Arial Black"/>
              </a:rPr>
              <a:t>iJy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3919" y="4019677"/>
            <a:ext cx="10896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6425" algn="l"/>
              </a:tabLst>
            </a:pPr>
            <a:r>
              <a:rPr sz="600" spc="-50" dirty="0">
                <a:solidFill>
                  <a:srgbClr val="6A6A6A"/>
                </a:solidFill>
                <a:latin typeface="Arial Black"/>
                <a:cs typeface="Arial Black"/>
              </a:rPr>
              <a:t>unless</a:t>
            </a:r>
            <a:r>
              <a:rPr sz="600" spc="45" dirty="0">
                <a:solidFill>
                  <a:srgbClr val="6A6A6A"/>
                </a:solidFill>
                <a:latin typeface="Arial Black"/>
                <a:cs typeface="Arial Black"/>
              </a:rPr>
              <a:t> </a:t>
            </a:r>
            <a:r>
              <a:rPr sz="600" spc="-25" dirty="0">
                <a:solidFill>
                  <a:srgbClr val="6A6A6A"/>
                </a:solidFill>
                <a:latin typeface="Arial Black"/>
                <a:cs typeface="Arial Black"/>
              </a:rPr>
              <a:t>the</a:t>
            </a:r>
            <a:r>
              <a:rPr sz="600" dirty="0">
                <a:solidFill>
                  <a:srgbClr val="6A6A6A"/>
                </a:solidFill>
                <a:latin typeface="Arial Black"/>
                <a:cs typeface="Arial Black"/>
              </a:rPr>
              <a:t>	</a:t>
            </a:r>
            <a:r>
              <a:rPr sz="600" spc="-40" dirty="0">
                <a:solidFill>
                  <a:srgbClr val="666666"/>
                </a:solidFill>
                <a:latin typeface="Arial Black"/>
                <a:cs typeface="Arial Black"/>
              </a:rPr>
              <a:t>tnpcd</a:t>
            </a:r>
            <a:r>
              <a:rPr sz="600" spc="-5" dirty="0">
                <a:solidFill>
                  <a:srgbClr val="666666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666666"/>
                </a:solidFill>
                <a:latin typeface="Arial Black"/>
                <a:cs typeface="Arial Black"/>
              </a:rPr>
              <a:t>down.,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39971" y="5059045"/>
            <a:ext cx="751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000" algn="l"/>
                <a:tab pos="621665" algn="l"/>
              </a:tabLst>
            </a:pPr>
            <a:r>
              <a:rPr sz="900" spc="-25" dirty="0">
                <a:solidFill>
                  <a:srgbClr val="616161"/>
                </a:solidFill>
                <a:latin typeface="Calibri"/>
                <a:cs typeface="Calibri"/>
              </a:rPr>
              <a:t>Fil</a:t>
            </a:r>
            <a:r>
              <a:rPr sz="900" dirty="0">
                <a:solidFill>
                  <a:srgbClr val="616161"/>
                </a:solidFill>
                <a:latin typeface="Calibri"/>
                <a:cs typeface="Calibri"/>
              </a:rPr>
              <a:t>	</a:t>
            </a:r>
            <a:r>
              <a:rPr sz="900" spc="-50" dirty="0">
                <a:solidFill>
                  <a:srgbClr val="616161"/>
                </a:solidFill>
                <a:latin typeface="Calibri"/>
                <a:cs typeface="Calibri"/>
              </a:rPr>
              <a:t>b</a:t>
            </a:r>
            <a:r>
              <a:rPr sz="900" dirty="0">
                <a:solidFill>
                  <a:srgbClr val="616161"/>
                </a:solidFill>
                <a:latin typeface="Calibri"/>
                <a:cs typeface="Calibri"/>
              </a:rPr>
              <a:t>	</a:t>
            </a:r>
            <a:r>
              <a:rPr sz="900" spc="-45" dirty="0">
                <a:solidFill>
                  <a:srgbClr val="4B4B4B"/>
                </a:solidFill>
                <a:latin typeface="Calibri"/>
                <a:cs typeface="Calibri"/>
              </a:rPr>
              <a:t>,</a:t>
            </a:r>
            <a:r>
              <a:rPr sz="900" spc="-45" dirty="0">
                <a:solidFill>
                  <a:srgbClr val="878787"/>
                </a:solidFill>
                <a:latin typeface="Calibri"/>
                <a:cs typeface="Calibri"/>
              </a:rPr>
              <a:t>(</a:t>
            </a:r>
            <a:r>
              <a:rPr sz="900" spc="-45" dirty="0">
                <a:solidFill>
                  <a:srgbClr val="616161"/>
                </a:solidFill>
                <a:latin typeface="Calibri"/>
                <a:cs typeface="Calibri"/>
              </a:rPr>
              <a:t>s</a:t>
            </a:r>
            <a:r>
              <a:rPr sz="900" spc="-45" dirty="0">
                <a:solidFill>
                  <a:srgbClr val="787878"/>
                </a:solidFill>
                <a:latin typeface="Calibri"/>
                <a:cs typeface="Calibri"/>
              </a:rPr>
              <a:t>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34003" y="5302250"/>
            <a:ext cx="1511935" cy="2857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510" marR="5080" indent="-4445">
              <a:lnSpc>
                <a:spcPts val="969"/>
              </a:lnSpc>
              <a:spcBef>
                <a:spcPts val="220"/>
              </a:spcBef>
            </a:pPr>
            <a:r>
              <a:rPr sz="900" spc="-55" dirty="0">
                <a:solidFill>
                  <a:srgbClr val="5E5E5E"/>
                </a:solidFill>
                <a:latin typeface="Calibri"/>
                <a:cs typeface="Calibri"/>
              </a:rPr>
              <a:t>AIXI</a:t>
            </a:r>
            <a:r>
              <a:rPr sz="900" spc="5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110" dirty="0">
                <a:solidFill>
                  <a:srgbClr val="5E5E5E"/>
                </a:solidFill>
                <a:latin typeface="Calibri"/>
                <a:cs typeface="Calibri"/>
              </a:rPr>
              <a:t>en</a:t>
            </a:r>
            <a:r>
              <a:rPr sz="900" spc="6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5E5E5E"/>
                </a:solidFill>
                <a:latin typeface="Calibri"/>
                <a:cs typeface="Calibri"/>
              </a:rPr>
              <a:t>approprials</a:t>
            </a:r>
            <a:r>
              <a:rPr sz="900" spc="7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114" dirty="0">
                <a:solidFill>
                  <a:srgbClr val="5E5E5E"/>
                </a:solidFill>
                <a:latin typeface="Calibri"/>
                <a:cs typeface="Calibri"/>
              </a:rPr>
              <a:t>amo111lofbed</a:t>
            </a:r>
            <a:r>
              <a:rPr sz="900" spc="-114" dirty="0">
                <a:solidFill>
                  <a:srgbClr val="939393"/>
                </a:solidFill>
                <a:latin typeface="Calibri"/>
                <a:cs typeface="Calibri"/>
              </a:rPr>
              <a:t>-</a:t>
            </a:r>
            <a:r>
              <a:rPr sz="900" spc="459" dirty="0">
                <a:solidFill>
                  <a:srgbClr val="505050"/>
                </a:solidFill>
                <a:latin typeface="Calibri"/>
                <a:cs typeface="Calibri"/>
              </a:rPr>
              <a:t>� </a:t>
            </a:r>
            <a:r>
              <a:rPr sz="900" dirty="0">
                <a:solidFill>
                  <a:srgbClr val="5E5E5E"/>
                </a:solidFill>
                <a:latin typeface="Calibri"/>
                <a:cs typeface="Calibri"/>
              </a:rPr>
              <a:t>aose</a:t>
            </a:r>
            <a:r>
              <a:rPr sz="900" spc="4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90" dirty="0">
                <a:solidFill>
                  <a:srgbClr val="5E5E5E"/>
                </a:solidFill>
                <a:latin typeface="Calibri"/>
                <a:cs typeface="Calibri"/>
              </a:rPr>
              <a:t>doof</a:t>
            </a:r>
            <a:r>
              <a:rPr sz="900" spc="-10" dirty="0">
                <a:solidFill>
                  <a:srgbClr val="5E5E5E"/>
                </a:solidFill>
                <a:latin typeface="Calibri"/>
                <a:cs typeface="Calibri"/>
              </a:rPr>
              <a:t> secure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60695" y="4814316"/>
            <a:ext cx="617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5E5E5E"/>
                </a:solidFill>
                <a:latin typeface="Calibri"/>
                <a:cs typeface="Calibri"/>
              </a:rPr>
              <a:t>is</a:t>
            </a:r>
            <a:r>
              <a:rPr sz="900" spc="1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5E5E5E"/>
                </a:solidFill>
                <a:latin typeface="Calibri"/>
                <a:cs typeface="Calibri"/>
              </a:rPr>
              <a:t>tutked</a:t>
            </a:r>
            <a:r>
              <a:rPr sz="900" spc="-1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E5E5E"/>
                </a:solidFill>
                <a:latin typeface="Calibri"/>
                <a:cs typeface="Calibri"/>
              </a:rPr>
              <a:t>in</a:t>
            </a:r>
            <a:r>
              <a:rPr sz="900" spc="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5E5E5E"/>
                </a:solidFill>
                <a:latin typeface="Calibri"/>
                <a:cs typeface="Calibri"/>
              </a:rPr>
              <a:t>aac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92500" y="4563491"/>
            <a:ext cx="1432560" cy="6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950" b="1" spc="45" dirty="0">
                <a:solidFill>
                  <a:srgbClr val="393939"/>
                </a:solidFill>
                <a:latin typeface="Caflisch Script Pro Regular"/>
                <a:cs typeface="Caflisch Script Pro Regular"/>
              </a:rPr>
              <a:t>S.dllm</a:t>
            </a:r>
            <a:endParaRPr sz="950">
              <a:latin typeface="Caflisch Script Pro Regular"/>
              <a:cs typeface="Caflisch Script Pro Regular"/>
            </a:endParaRPr>
          </a:p>
          <a:p>
            <a:pPr marL="13970">
              <a:lnSpc>
                <a:spcPct val="100000"/>
              </a:lnSpc>
              <a:spcBef>
                <a:spcPts val="830"/>
              </a:spcBef>
            </a:pPr>
            <a:r>
              <a:rPr sz="900" spc="-114" dirty="0">
                <a:solidFill>
                  <a:srgbClr val="5A5A5A"/>
                </a:solidFill>
                <a:latin typeface="Calibri"/>
                <a:cs typeface="Calibri"/>
              </a:rPr>
              <a:t>Members</a:t>
            </a:r>
            <a:r>
              <a:rPr sz="900" spc="-2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5A5A5A"/>
                </a:solidFill>
                <a:latin typeface="Calibri"/>
                <a:cs typeface="Calibri"/>
              </a:rPr>
              <a:t>are</a:t>
            </a:r>
            <a:r>
              <a:rPr sz="900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900" spc="-90" dirty="0">
                <a:solidFill>
                  <a:srgbClr val="5A5A5A"/>
                </a:solidFill>
                <a:latin typeface="Calibri"/>
                <a:cs typeface="Calibri"/>
              </a:rPr>
              <a:t>Al&amp;ponsi</a:t>
            </a:r>
            <a:r>
              <a:rPr sz="900" spc="13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900" spc="-100" dirty="0">
                <a:solidFill>
                  <a:srgbClr val="5A5A5A"/>
                </a:solidFill>
                <a:latin typeface="Calibri"/>
                <a:cs typeface="Calibri"/>
              </a:rPr>
              <a:t>le</a:t>
            </a:r>
            <a:r>
              <a:rPr sz="900" spc="15" dirty="0">
                <a:solidFill>
                  <a:srgbClr val="5A5A5A"/>
                </a:solidFill>
                <a:latin typeface="Calibri"/>
                <a:cs typeface="Calibri"/>
              </a:rPr>
              <a:t> </a:t>
            </a:r>
            <a:r>
              <a:rPr sz="900" spc="315" dirty="0">
                <a:solidFill>
                  <a:srgbClr val="5A5A5A"/>
                </a:solidFill>
                <a:latin typeface="Calibri"/>
                <a:cs typeface="Calibri"/>
              </a:rPr>
              <a:t>for�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50" spc="-25" dirty="0">
                <a:solidFill>
                  <a:srgbClr val="807977"/>
                </a:solidFill>
                <a:latin typeface="Calibri"/>
                <a:cs typeface="Calibri"/>
              </a:rPr>
              <a:t>E1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92500" y="5160898"/>
            <a:ext cx="7804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5"/>
              </a:lnSpc>
              <a:spcBef>
                <a:spcPts val="100"/>
              </a:spcBef>
              <a:tabLst>
                <a:tab pos="358140" algn="l"/>
              </a:tabLst>
            </a:pPr>
            <a:r>
              <a:rPr sz="1575" spc="-37" baseline="2645" dirty="0">
                <a:solidFill>
                  <a:srgbClr val="807977"/>
                </a:solidFill>
                <a:latin typeface="Calibri"/>
                <a:cs typeface="Calibri"/>
              </a:rPr>
              <a:t>E1</a:t>
            </a:r>
            <a:r>
              <a:rPr sz="1575" baseline="2645" dirty="0">
                <a:solidFill>
                  <a:srgbClr val="807977"/>
                </a:solidFill>
                <a:latin typeface="Calibri"/>
                <a:cs typeface="Calibri"/>
              </a:rPr>
              <a:t>	</a:t>
            </a:r>
            <a:r>
              <a:rPr sz="900" spc="-25" dirty="0">
                <a:solidFill>
                  <a:srgbClr val="5C5C5C"/>
                </a:solidFill>
                <a:latin typeface="Calibri"/>
                <a:cs typeface="Calibri"/>
              </a:rPr>
              <a:t>Oeanstall</a:t>
            </a:r>
            <a:endParaRPr sz="900">
              <a:latin typeface="Calibri"/>
              <a:cs typeface="Calibri"/>
            </a:endParaRPr>
          </a:p>
          <a:p>
            <a:pPr marL="12700" marR="663575" algn="just">
              <a:lnSpc>
                <a:spcPct val="76400"/>
              </a:lnSpc>
              <a:spcBef>
                <a:spcPts val="115"/>
              </a:spcBef>
            </a:pPr>
            <a:r>
              <a:rPr sz="1050" spc="-165" dirty="0">
                <a:solidFill>
                  <a:srgbClr val="807977"/>
                </a:solidFill>
                <a:latin typeface="Calibri"/>
                <a:cs typeface="Calibri"/>
              </a:rPr>
              <a:t>E1</a:t>
            </a:r>
            <a:r>
              <a:rPr sz="1050" spc="500" dirty="0">
                <a:solidFill>
                  <a:srgbClr val="807977"/>
                </a:solidFill>
                <a:latin typeface="Calibri"/>
                <a:cs typeface="Calibri"/>
              </a:rPr>
              <a:t> </a:t>
            </a:r>
            <a:r>
              <a:rPr sz="1050" spc="-165" dirty="0">
                <a:solidFill>
                  <a:srgbClr val="807977"/>
                </a:solidFill>
                <a:latin typeface="Calibri"/>
                <a:cs typeface="Calibri"/>
              </a:rPr>
              <a:t>E1</a:t>
            </a:r>
            <a:r>
              <a:rPr sz="1050" spc="500" dirty="0">
                <a:solidFill>
                  <a:srgbClr val="807977"/>
                </a:solidFill>
                <a:latin typeface="Calibri"/>
                <a:cs typeface="Calibri"/>
              </a:rPr>
              <a:t> </a:t>
            </a:r>
            <a:r>
              <a:rPr sz="1050" spc="-165" dirty="0">
                <a:solidFill>
                  <a:srgbClr val="807977"/>
                </a:solidFill>
                <a:latin typeface="Calibri"/>
                <a:cs typeface="Calibri"/>
              </a:rPr>
              <a:t>E1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38447" y="5547359"/>
            <a:ext cx="187578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2445" algn="l"/>
                <a:tab pos="1257300" algn="l"/>
              </a:tabLst>
            </a:pPr>
            <a:r>
              <a:rPr sz="900" spc="-10" dirty="0">
                <a:solidFill>
                  <a:srgbClr val="5B5B5B"/>
                </a:solidFill>
                <a:latin typeface="Calibri"/>
                <a:cs typeface="Calibri"/>
              </a:rPr>
              <a:t>Check</a:t>
            </a:r>
            <a:r>
              <a:rPr sz="900" dirty="0">
                <a:solidFill>
                  <a:srgbClr val="5B5B5B"/>
                </a:solidFill>
                <a:latin typeface="Calibri"/>
                <a:cs typeface="Calibri"/>
              </a:rPr>
              <a:t>	</a:t>
            </a:r>
            <a:r>
              <a:rPr sz="900" spc="-114" dirty="0">
                <a:solidFill>
                  <a:srgbClr val="5B5B5B"/>
                </a:solidFill>
                <a:latin typeface="Calibri"/>
                <a:cs typeface="Calibri"/>
              </a:rPr>
              <a:t>nke1s</a:t>
            </a:r>
            <a:r>
              <a:rPr sz="9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105" dirty="0">
                <a:solidFill>
                  <a:srgbClr val="5B5B5B"/>
                </a:solidFill>
                <a:latin typeface="Calibri"/>
                <a:cs typeface="Calibri"/>
              </a:rPr>
              <a:t>and</a:t>
            </a:r>
            <a:r>
              <a:rPr sz="900" spc="7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5B5B5B"/>
                </a:solidFill>
                <a:latin typeface="Calibri"/>
                <a:cs typeface="Calibri"/>
              </a:rPr>
              <a:t>aoc:e</a:t>
            </a:r>
            <a:r>
              <a:rPr sz="900" dirty="0">
                <a:solidFill>
                  <a:srgbClr val="5B5B5B"/>
                </a:solidFill>
                <a:latin typeface="Calibri"/>
                <a:cs typeface="Calibri"/>
              </a:rPr>
              <a:t>	</a:t>
            </a:r>
            <a:r>
              <a:rPr sz="900" spc="-140" dirty="0">
                <a:solidFill>
                  <a:srgbClr val="9B9B9B"/>
                </a:solidFill>
                <a:latin typeface="Calibri"/>
                <a:cs typeface="Calibri"/>
              </a:rPr>
              <a:t>•</a:t>
            </a:r>
            <a:r>
              <a:rPr sz="900" spc="-140" dirty="0">
                <a:solidFill>
                  <a:srgbClr val="5B5B5B"/>
                </a:solidFill>
                <a:latin typeface="Calibri"/>
                <a:cs typeface="Calibri"/>
              </a:rPr>
              <a:t>es</a:t>
            </a:r>
            <a:r>
              <a:rPr sz="900" spc="2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85" dirty="0">
                <a:solidFill>
                  <a:srgbClr val="5B5B5B"/>
                </a:solidFill>
                <a:latin typeface="Calibri"/>
                <a:cs typeface="Calibri"/>
              </a:rPr>
              <a:t>foq1roper</a:t>
            </a:r>
            <a:r>
              <a:rPr sz="900" spc="-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5B5B5B"/>
                </a:solidFill>
                <a:latin typeface="Calibri"/>
                <a:cs typeface="Calibri"/>
              </a:rPr>
              <a:t>fit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94023" y="5901944"/>
            <a:ext cx="88519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90" dirty="0">
                <a:solidFill>
                  <a:srgbClr val="404141"/>
                </a:solidFill>
                <a:latin typeface="Calibri"/>
                <a:cs typeface="Calibri"/>
              </a:rPr>
              <a:t>Emerg111cy</a:t>
            </a:r>
            <a:r>
              <a:rPr sz="900" spc="35" dirty="0">
                <a:solidFill>
                  <a:srgbClr val="404141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404141"/>
                </a:solidFill>
                <a:latin typeface="Calibri"/>
                <a:cs typeface="Calibri"/>
              </a:rPr>
              <a:t>Contacts</a:t>
            </a:r>
            <a:endParaRPr sz="90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840"/>
              </a:spcBef>
            </a:pPr>
            <a:r>
              <a:rPr sz="900" spc="-10" dirty="0">
                <a:solidFill>
                  <a:srgbClr val="5B5B5B"/>
                </a:solidFill>
                <a:latin typeface="Calibri"/>
                <a:cs typeface="Calibri"/>
              </a:rPr>
              <a:t>FeirS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34966" y="6273291"/>
            <a:ext cx="660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6A6A6A"/>
                </a:solidFill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29303" y="6392798"/>
            <a:ext cx="173355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25"/>
              </a:lnSpc>
              <a:spcBef>
                <a:spcPts val="100"/>
              </a:spcBef>
            </a:pPr>
            <a:r>
              <a:rPr sz="900" spc="-45" dirty="0">
                <a:solidFill>
                  <a:srgbClr val="686868"/>
                </a:solidFill>
                <a:latin typeface="Calibri"/>
                <a:cs typeface="Calibri"/>
              </a:rPr>
              <a:t>·sor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25"/>
              </a:lnSpc>
            </a:pPr>
            <a:r>
              <a:rPr sz="900" dirty="0">
                <a:solidFill>
                  <a:srgbClr val="6A6A6A"/>
                </a:solidFill>
                <a:latin typeface="Calibri"/>
                <a:cs typeface="Calibri"/>
              </a:rPr>
              <a:t>·</a:t>
            </a:r>
            <a:r>
              <a:rPr sz="900" spc="395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6A6A6A"/>
                </a:solidFill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61790" y="6267450"/>
            <a:ext cx="542290" cy="53149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280035" indent="1270" algn="just">
              <a:lnSpc>
                <a:spcPct val="89600"/>
              </a:lnSpc>
              <a:spcBef>
                <a:spcPts val="210"/>
              </a:spcBef>
            </a:pPr>
            <a:r>
              <a:rPr sz="900" spc="-70" dirty="0">
                <a:solidFill>
                  <a:srgbClr val="6A6A6A"/>
                </a:solidFill>
                <a:latin typeface="Calibri"/>
                <a:cs typeface="Calibri"/>
              </a:rPr>
              <a:t>Sectio</a:t>
            </a:r>
            <a:r>
              <a:rPr sz="900" spc="500" dirty="0">
                <a:solidFill>
                  <a:srgbClr val="6A6A6A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686868"/>
                </a:solidFill>
                <a:latin typeface="Calibri"/>
                <a:cs typeface="Calibri"/>
              </a:rPr>
              <a:t>Sectio</a:t>
            </a:r>
            <a:r>
              <a:rPr sz="900" spc="500" dirty="0">
                <a:solidFill>
                  <a:srgbClr val="686868"/>
                </a:solidFill>
                <a:latin typeface="Calibri"/>
                <a:cs typeface="Calibri"/>
              </a:rPr>
              <a:t> </a:t>
            </a:r>
            <a:r>
              <a:rPr sz="900" spc="-60" dirty="0">
                <a:solidFill>
                  <a:srgbClr val="6A6A6A"/>
                </a:solidFill>
                <a:latin typeface="Calibri"/>
                <a:cs typeface="Calibri"/>
              </a:rPr>
              <a:t>Sectio</a:t>
            </a:r>
            <a:endParaRPr sz="900">
              <a:latin typeface="Calibri"/>
              <a:cs typeface="Calibri"/>
            </a:endParaRPr>
          </a:p>
          <a:p>
            <a:pPr marL="13970" algn="just">
              <a:lnSpc>
                <a:spcPts val="965"/>
              </a:lnSpc>
            </a:pPr>
            <a:r>
              <a:rPr sz="900" dirty="0">
                <a:solidFill>
                  <a:srgbClr val="606161"/>
                </a:solidFill>
                <a:latin typeface="Calibri"/>
                <a:cs typeface="Calibri"/>
              </a:rPr>
              <a:t>Nig</a:t>
            </a:r>
            <a:r>
              <a:rPr sz="900" spc="345" dirty="0">
                <a:solidFill>
                  <a:srgbClr val="606161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606161"/>
                </a:solidFill>
                <a:latin typeface="Calibri"/>
                <a:cs typeface="Calibri"/>
              </a:rPr>
              <a:t>Checits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72759" y="6381622"/>
            <a:ext cx="521970" cy="4165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328930">
              <a:lnSpc>
                <a:spcPts val="869"/>
              </a:lnSpc>
              <a:spcBef>
                <a:spcPts val="300"/>
              </a:spcBef>
            </a:pPr>
            <a:r>
              <a:rPr sz="900" spc="-75" dirty="0">
                <a:solidFill>
                  <a:srgbClr val="6A666B"/>
                </a:solidFill>
                <a:latin typeface="Calibri"/>
                <a:cs typeface="Calibri"/>
              </a:rPr>
              <a:t>TBO</a:t>
            </a:r>
            <a:r>
              <a:rPr sz="900" spc="500" dirty="0">
                <a:solidFill>
                  <a:srgbClr val="6A666B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6A666B"/>
                </a:solidFill>
                <a:latin typeface="Calibri"/>
                <a:cs typeface="Calibri"/>
              </a:rPr>
              <a:t>TBO</a:t>
            </a:r>
            <a:endParaRPr sz="900">
              <a:latin typeface="Calibri"/>
              <a:cs typeface="Calibri"/>
            </a:endParaRPr>
          </a:p>
          <a:p>
            <a:pPr marL="187325" indent="-109220">
              <a:lnSpc>
                <a:spcPct val="100000"/>
              </a:lnSpc>
              <a:spcBef>
                <a:spcPts val="55"/>
              </a:spcBef>
              <a:buChar char="•"/>
              <a:tabLst>
                <a:tab pos="187325" algn="l"/>
              </a:tabLst>
            </a:pPr>
            <a:r>
              <a:rPr sz="900" spc="-70" dirty="0">
                <a:solidFill>
                  <a:srgbClr val="5C5C5A"/>
                </a:solidFill>
                <a:latin typeface="Calibri"/>
                <a:cs typeface="Calibri"/>
              </a:rPr>
              <a:t>Mazzola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270752" y="5035677"/>
            <a:ext cx="121920" cy="6673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270" algn="just">
              <a:lnSpc>
                <a:spcPct val="80300"/>
              </a:lnSpc>
              <a:spcBef>
                <a:spcPts val="335"/>
              </a:spcBef>
            </a:pPr>
            <a:r>
              <a:rPr sz="1000" i="1" spc="-95" dirty="0">
                <a:solidFill>
                  <a:srgbClr val="827974"/>
                </a:solidFill>
                <a:latin typeface="Times New Roman"/>
                <a:cs typeface="Times New Roman"/>
              </a:rPr>
              <a:t>El</a:t>
            </a:r>
            <a:r>
              <a:rPr sz="1000" i="1" spc="500" dirty="0">
                <a:solidFill>
                  <a:srgbClr val="827974"/>
                </a:solidFill>
                <a:latin typeface="Times New Roman"/>
                <a:cs typeface="Times New Roman"/>
              </a:rPr>
              <a:t> </a:t>
            </a:r>
            <a:r>
              <a:rPr sz="1000" i="1" spc="-90" dirty="0">
                <a:solidFill>
                  <a:srgbClr val="827974"/>
                </a:solidFill>
                <a:latin typeface="Times New Roman"/>
                <a:cs typeface="Times New Roman"/>
              </a:rPr>
              <a:t>El</a:t>
            </a:r>
            <a:r>
              <a:rPr sz="1000" i="1" spc="500" dirty="0">
                <a:solidFill>
                  <a:srgbClr val="827974"/>
                </a:solidFill>
                <a:latin typeface="Times New Roman"/>
                <a:cs typeface="Times New Roman"/>
              </a:rPr>
              <a:t> </a:t>
            </a:r>
            <a:r>
              <a:rPr sz="1000" i="1" spc="-90" dirty="0">
                <a:solidFill>
                  <a:srgbClr val="827974"/>
                </a:solidFill>
                <a:latin typeface="Times New Roman"/>
                <a:cs typeface="Times New Roman"/>
              </a:rPr>
              <a:t>El</a:t>
            </a:r>
            <a:r>
              <a:rPr sz="1000" i="1" spc="500" dirty="0">
                <a:solidFill>
                  <a:srgbClr val="827974"/>
                </a:solidFill>
                <a:latin typeface="Times New Roman"/>
                <a:cs typeface="Times New Roman"/>
              </a:rPr>
              <a:t> </a:t>
            </a:r>
            <a:r>
              <a:rPr sz="1000" i="1" spc="-90" dirty="0">
                <a:solidFill>
                  <a:srgbClr val="827974"/>
                </a:solidFill>
                <a:latin typeface="Times New Roman"/>
                <a:cs typeface="Times New Roman"/>
              </a:rPr>
              <a:t>El</a:t>
            </a:r>
            <a:r>
              <a:rPr sz="1000" i="1" spc="500" dirty="0">
                <a:solidFill>
                  <a:srgbClr val="827974"/>
                </a:solidFill>
                <a:latin typeface="Times New Roman"/>
                <a:cs typeface="Times New Roman"/>
              </a:rPr>
              <a:t> </a:t>
            </a:r>
            <a:r>
              <a:rPr sz="1000" i="1" spc="-90" dirty="0">
                <a:solidFill>
                  <a:srgbClr val="827974"/>
                </a:solidFill>
                <a:latin typeface="Times New Roman"/>
                <a:cs typeface="Times New Roman"/>
              </a:rPr>
              <a:t>El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91732" y="4814189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solidFill>
                  <a:srgbClr val="555555"/>
                </a:solidFill>
                <a:latin typeface="Calibri"/>
                <a:cs typeface="Calibri"/>
              </a:rPr>
              <a:t>Please</a:t>
            </a:r>
            <a:r>
              <a:rPr sz="900" spc="30" dirty="0">
                <a:solidFill>
                  <a:srgbClr val="555555"/>
                </a:solidFill>
                <a:latin typeface="Calibri"/>
                <a:cs typeface="Calibri"/>
              </a:rPr>
              <a:t> </a:t>
            </a:r>
            <a:r>
              <a:rPr sz="900" spc="-80" dirty="0">
                <a:solidFill>
                  <a:srgbClr val="555555"/>
                </a:solidFill>
                <a:latin typeface="Calibri"/>
                <a:cs typeface="Calibri"/>
              </a:rPr>
              <a:t>be</a:t>
            </a:r>
            <a:r>
              <a:rPr sz="900" spc="-10" dirty="0">
                <a:solidFill>
                  <a:srgbClr val="555555"/>
                </a:solidFill>
                <a:latin typeface="Calibri"/>
                <a:cs typeface="Calibri"/>
              </a:rPr>
              <a:t> </a:t>
            </a:r>
            <a:r>
              <a:rPr sz="900" spc="-125" dirty="0">
                <a:solidFill>
                  <a:srgbClr val="555555"/>
                </a:solidFill>
                <a:latin typeface="Calibri"/>
                <a:cs typeface="Calibri"/>
              </a:rPr>
              <a:t>&amp;l!Te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91503" y="5031613"/>
            <a:ext cx="406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0" dirty="0">
                <a:solidFill>
                  <a:srgbClr val="5F5F5F"/>
                </a:solidFill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04507" y="6146419"/>
            <a:ext cx="571500" cy="29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ts val="1070"/>
              </a:lnSpc>
              <a:spcBef>
                <a:spcPts val="100"/>
              </a:spcBef>
            </a:pPr>
            <a:r>
              <a:rPr sz="900" spc="-70" dirty="0">
                <a:solidFill>
                  <a:srgbClr val="665C5B"/>
                </a:solidFill>
                <a:latin typeface="Calibri"/>
                <a:cs typeface="Calibri"/>
              </a:rPr>
              <a:t>425</a:t>
            </a:r>
            <a:r>
              <a:rPr sz="900" spc="30" dirty="0">
                <a:solidFill>
                  <a:srgbClr val="665C5B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6F6F70"/>
                </a:solidFill>
                <a:latin typeface="Calibri"/>
                <a:cs typeface="Calibri"/>
              </a:rPr>
              <a:t>737</a:t>
            </a:r>
            <a:r>
              <a:rPr sz="900" spc="-70" dirty="0">
                <a:solidFill>
                  <a:srgbClr val="665C5B"/>
                </a:solidFill>
                <a:latin typeface="Calibri"/>
                <a:cs typeface="Calibri"/>
              </a:rPr>
              <a:t>-</a:t>
            </a:r>
            <a:r>
              <a:rPr sz="900" spc="-65" dirty="0">
                <a:solidFill>
                  <a:srgbClr val="6F6F70"/>
                </a:solidFill>
                <a:latin typeface="Calibri"/>
                <a:cs typeface="Calibri"/>
              </a:rPr>
              <a:t>2700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ts val="1070"/>
              </a:lnSpc>
            </a:pPr>
            <a:r>
              <a:rPr sz="900" spc="-75" dirty="0">
                <a:solidFill>
                  <a:srgbClr val="6F6F70"/>
                </a:solidFill>
                <a:latin typeface="Calibri"/>
                <a:cs typeface="Calibri"/>
              </a:rPr>
              <a:t>425</a:t>
            </a:r>
            <a:r>
              <a:rPr sz="900" spc="10" dirty="0">
                <a:solidFill>
                  <a:srgbClr val="6F6F7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6F6F70"/>
                </a:solidFill>
                <a:latin typeface="Calibri"/>
                <a:cs typeface="Calibri"/>
              </a:rPr>
              <a:t>220-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80580" y="5095747"/>
            <a:ext cx="184150" cy="24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ts val="695"/>
              </a:lnSpc>
              <a:spcBef>
                <a:spcPts val="100"/>
              </a:spcBef>
            </a:pPr>
            <a:r>
              <a:rPr sz="600" spc="-45" dirty="0">
                <a:solidFill>
                  <a:srgbClr val="5F5F5F"/>
                </a:solidFill>
                <a:latin typeface="Arial"/>
                <a:cs typeface="Arial"/>
              </a:rPr>
              <a:t>iflT1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OJ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877047" y="5180710"/>
            <a:ext cx="5232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585858"/>
                </a:solidFill>
                <a:latin typeface="Calibri"/>
                <a:cs typeface="Calibri"/>
              </a:rPr>
              <a:t>ng</a:t>
            </a:r>
            <a:r>
              <a:rPr sz="9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85858"/>
                </a:solidFill>
                <a:latin typeface="Calibri"/>
                <a:cs typeface="Calibri"/>
              </a:rPr>
              <a:t>mecha</a:t>
            </a:r>
            <a:r>
              <a:rPr sz="900" spc="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is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07908" y="5303011"/>
            <a:ext cx="594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5B5B5B"/>
                </a:solidFill>
                <a:latin typeface="Calibri"/>
                <a:cs typeface="Calibri"/>
              </a:rPr>
              <a:t>and</a:t>
            </a:r>
            <a:r>
              <a:rPr sz="900" spc="15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5B5B5B"/>
                </a:solidFill>
                <a:latin typeface="Calibri"/>
                <a:cs typeface="Calibri"/>
              </a:rPr>
              <a:t>slell</a:t>
            </a:r>
            <a:r>
              <a:rPr sz="900" dirty="0">
                <a:solidFill>
                  <a:srgbClr val="5B5B5B"/>
                </a:solidFill>
                <a:latin typeface="Calibri"/>
                <a:cs typeface="Calibri"/>
              </a:rPr>
              <a:t> </a:t>
            </a:r>
            <a:r>
              <a:rPr sz="900" spc="-75" dirty="0">
                <a:solidFill>
                  <a:srgbClr val="5B5B5B"/>
                </a:solidFill>
                <a:latin typeface="Calibri"/>
                <a:cs typeface="Calibri"/>
              </a:rPr>
              <a:t>frame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88783" y="5425947"/>
            <a:ext cx="765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975" algn="l"/>
              </a:tabLst>
            </a:pPr>
            <a:r>
              <a:rPr sz="900" spc="-85" dirty="0">
                <a:solidFill>
                  <a:srgbClr val="6B6B6B"/>
                </a:solidFill>
                <a:latin typeface="Calibri"/>
                <a:cs typeface="Calibri"/>
              </a:rPr>
              <a:t>eled&lt;ooic&gt;</a:t>
            </a:r>
            <a:r>
              <a:rPr sz="900" spc="15" dirty="0">
                <a:solidFill>
                  <a:srgbClr val="6B6B6B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6B6B6B"/>
                </a:solidFill>
                <a:latin typeface="Calibri"/>
                <a:cs typeface="Calibri"/>
              </a:rPr>
              <a:t>or</a:t>
            </a:r>
            <a:r>
              <a:rPr sz="900" dirty="0">
                <a:solidFill>
                  <a:srgbClr val="6B6B6B"/>
                </a:solidFill>
                <a:latin typeface="Calibri"/>
                <a:cs typeface="Calibri"/>
              </a:rPr>
              <a:t>	</a:t>
            </a:r>
            <a:r>
              <a:rPr sz="900" spc="-25" dirty="0">
                <a:solidFill>
                  <a:srgbClr val="6B6B6B"/>
                </a:solidFill>
                <a:latin typeface="Calibri"/>
                <a:cs typeface="Calibri"/>
              </a:rPr>
              <a:t>ls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33919" y="5546597"/>
            <a:ext cx="9601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5E5E5E"/>
                </a:solidFill>
                <a:latin typeface="Calibri"/>
                <a:cs typeface="Calibri"/>
              </a:rPr>
              <a:t>ables</a:t>
            </a:r>
            <a:r>
              <a:rPr sz="900" spc="-2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110" dirty="0">
                <a:solidFill>
                  <a:srgbClr val="5E5E5E"/>
                </a:solidFill>
                <a:latin typeface="Calibri"/>
                <a:cs typeface="Calibri"/>
              </a:rPr>
              <a:t>from</a:t>
            </a:r>
            <a:r>
              <a:rPr sz="900" spc="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E5E5E"/>
                </a:solidFill>
                <a:latin typeface="Calibri"/>
                <a:cs typeface="Calibri"/>
              </a:rPr>
              <a:t>Iha</a:t>
            </a:r>
            <a:r>
              <a:rPr sz="900" spc="35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65" dirty="0">
                <a:solidFill>
                  <a:srgbClr val="5E5E5E"/>
                </a:solidFill>
                <a:latin typeface="Calibri"/>
                <a:cs typeface="Calibri"/>
              </a:rPr>
              <a:t>aisle</a:t>
            </a:r>
            <a:r>
              <a:rPr sz="900" spc="30" dirty="0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5E5E5E"/>
                </a:solidFill>
                <a:latin typeface="Calibri"/>
                <a:cs typeface="Calibri"/>
              </a:rPr>
              <a:t>way</a:t>
            </a:r>
            <a:endParaRPr sz="90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8963" y="1582369"/>
            <a:ext cx="9111615" cy="295465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record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drinking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digesting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Early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warning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potential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health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stresses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issues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Scored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Herdsman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judges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shift</a:t>
            </a:r>
            <a:endParaRPr sz="2800" dirty="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Reviewed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nighttime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crew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oddly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	</a:t>
            </a:r>
            <a:r>
              <a:rPr sz="2800" dirty="0">
                <a:latin typeface="Calibri"/>
                <a:cs typeface="Calibri"/>
              </a:rPr>
              <a:t>showing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signs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colic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One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Chart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section</a:t>
            </a:r>
            <a:r>
              <a:rPr lang="en-US" sz="2800" spc="-10" dirty="0">
                <a:latin typeface="Calibri"/>
                <a:cs typeface="Calibri"/>
              </a:rPr>
              <a:t> or as needed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705" y="5494847"/>
            <a:ext cx="109303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8C2D4E60-968C-7A56-0855-02179B2F2BBA}"/>
              </a:ext>
            </a:extLst>
          </p:cNvPr>
          <p:cNvSpPr txBox="1">
            <a:spLocks/>
          </p:cNvSpPr>
          <p:nvPr/>
        </p:nvSpPr>
        <p:spPr>
          <a:xfrm>
            <a:off x="0" y="259930"/>
            <a:ext cx="12192000" cy="691215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400" dirty="0">
                <a:solidFill>
                  <a:schemeClr val="bg1"/>
                </a:solidFill>
              </a:rPr>
              <a:t>Water</a:t>
            </a:r>
            <a:r>
              <a:rPr lang="en-US" sz="4400" spc="100" dirty="0">
                <a:solidFill>
                  <a:schemeClr val="bg1"/>
                </a:solidFill>
              </a:rPr>
              <a:t> </a:t>
            </a:r>
            <a:r>
              <a:rPr lang="en-US" sz="4400" spc="55" dirty="0">
                <a:solidFill>
                  <a:schemeClr val="bg1"/>
                </a:solidFill>
              </a:rPr>
              <a:t>&amp;</a:t>
            </a:r>
            <a:r>
              <a:rPr lang="en-US" sz="4400" spc="1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Manure</a:t>
            </a:r>
            <a:r>
              <a:rPr lang="en-US" sz="4400" spc="1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Chart</a:t>
            </a:r>
            <a:r>
              <a:rPr lang="en-US" sz="4400" spc="105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–</a:t>
            </a:r>
            <a:r>
              <a:rPr lang="en-US" sz="4000" spc="45" dirty="0">
                <a:solidFill>
                  <a:schemeClr val="bg1"/>
                </a:solidFill>
              </a:rPr>
              <a:t> </a:t>
            </a:r>
            <a:r>
              <a:rPr lang="en-US" sz="4000" spc="-20" dirty="0">
                <a:solidFill>
                  <a:schemeClr val="bg1"/>
                </a:solidFill>
              </a:rPr>
              <a:t>why?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76600" y="914400"/>
            <a:ext cx="6624320" cy="2813050"/>
            <a:chOff x="3276600" y="1600201"/>
            <a:chExt cx="6624320" cy="28130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1" y="1600201"/>
              <a:ext cx="6624162" cy="28125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76600" y="2209800"/>
              <a:ext cx="1487170" cy="381000"/>
            </a:xfrm>
            <a:custGeom>
              <a:avLst/>
              <a:gdLst/>
              <a:ahLst/>
              <a:cxnLst/>
              <a:rect l="l" t="t" r="r" b="b"/>
              <a:pathLst>
                <a:path w="1487170" h="381000">
                  <a:moveTo>
                    <a:pt x="1296394" y="0"/>
                  </a:moveTo>
                  <a:lnTo>
                    <a:pt x="1296394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296394" y="285750"/>
                  </a:lnTo>
                  <a:lnTo>
                    <a:pt x="1296394" y="381000"/>
                  </a:lnTo>
                  <a:lnTo>
                    <a:pt x="1486894" y="190500"/>
                  </a:lnTo>
                  <a:lnTo>
                    <a:pt x="12963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00200" y="984250"/>
            <a:ext cx="1676400" cy="9239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 marR="568325">
              <a:lnSpc>
                <a:spcPct val="99400"/>
              </a:lnSpc>
              <a:spcBef>
                <a:spcPts val="275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WHEN</a:t>
            </a:r>
            <a:r>
              <a:rPr sz="18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update</a:t>
            </a:r>
            <a:r>
              <a:rPr sz="18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chart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00600" y="1517650"/>
            <a:ext cx="4800600" cy="304800"/>
          </a:xfrm>
          <a:custGeom>
            <a:avLst/>
            <a:gdLst/>
            <a:ahLst/>
            <a:cxnLst/>
            <a:rect l="l" t="t" r="r" b="b"/>
            <a:pathLst>
              <a:path w="4800600" h="304800">
                <a:moveTo>
                  <a:pt x="0" y="0"/>
                </a:moveTo>
                <a:lnTo>
                  <a:pt x="4800600" y="0"/>
                </a:lnTo>
                <a:lnTo>
                  <a:pt x="48006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57384" y="-397337"/>
            <a:ext cx="9447815" cy="1214435"/>
          </a:xfrm>
          <a:prstGeom prst="rect">
            <a:avLst/>
          </a:prstGeom>
        </p:spPr>
        <p:txBody>
          <a:bodyPr vert="horz" wrap="square" lIns="0" tIns="547370" rIns="0" bIns="0" rtlCol="0" anchor="t" anchorCtr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4300" dirty="0"/>
              <a:t>Water</a:t>
            </a:r>
            <a:r>
              <a:rPr sz="4300" spc="85" dirty="0"/>
              <a:t> </a:t>
            </a:r>
            <a:r>
              <a:rPr sz="4300" spc="55" dirty="0"/>
              <a:t>&amp;</a:t>
            </a:r>
            <a:r>
              <a:rPr sz="4300" spc="80" dirty="0"/>
              <a:t> </a:t>
            </a:r>
            <a:r>
              <a:rPr sz="4300" dirty="0"/>
              <a:t>Manure</a:t>
            </a:r>
            <a:r>
              <a:rPr sz="4300" spc="80" dirty="0"/>
              <a:t> </a:t>
            </a:r>
            <a:r>
              <a:rPr sz="4300" spc="-10" dirty="0"/>
              <a:t>Chart</a:t>
            </a:r>
            <a:endParaRPr sz="4300" dirty="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686" y="5399839"/>
            <a:ext cx="1093035" cy="109303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4818" y="5410409"/>
            <a:ext cx="1443893" cy="1200235"/>
          </a:xfrm>
          <a:prstGeom prst="rect">
            <a:avLst/>
          </a:prstGeom>
        </p:spPr>
      </p:pic>
      <p:grpSp>
        <p:nvGrpSpPr>
          <p:cNvPr id="11" name="object 3">
            <a:extLst>
              <a:ext uri="{FF2B5EF4-FFF2-40B4-BE49-F238E27FC236}">
                <a16:creationId xmlns:a16="http://schemas.microsoft.com/office/drawing/2014/main" id="{6A077E75-4520-A78E-A117-73794B9A9205}"/>
              </a:ext>
            </a:extLst>
          </p:cNvPr>
          <p:cNvGrpSpPr/>
          <p:nvPr/>
        </p:nvGrpSpPr>
        <p:grpSpPr>
          <a:xfrm>
            <a:off x="3357880" y="3810000"/>
            <a:ext cx="6624320" cy="2813050"/>
            <a:chOff x="3276600" y="1600201"/>
            <a:chExt cx="6624320" cy="2813050"/>
          </a:xfrm>
        </p:grpSpPr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DB52EA86-D242-32FD-540B-145128D0C7A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1" y="1600201"/>
              <a:ext cx="6624162" cy="2812564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24F3E8FD-BA10-C699-763B-C6B6531A066C}"/>
                </a:ext>
              </a:extLst>
            </p:cNvPr>
            <p:cNvSpPr/>
            <p:nvPr/>
          </p:nvSpPr>
          <p:spPr>
            <a:xfrm>
              <a:off x="3276600" y="2581869"/>
              <a:ext cx="1487170" cy="381000"/>
            </a:xfrm>
            <a:custGeom>
              <a:avLst/>
              <a:gdLst/>
              <a:ahLst/>
              <a:cxnLst/>
              <a:rect l="l" t="t" r="r" b="b"/>
              <a:pathLst>
                <a:path w="1487170" h="381000">
                  <a:moveTo>
                    <a:pt x="1296394" y="0"/>
                  </a:moveTo>
                  <a:lnTo>
                    <a:pt x="1296394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1296394" y="285750"/>
                  </a:lnTo>
                  <a:lnTo>
                    <a:pt x="1296394" y="381000"/>
                  </a:lnTo>
                  <a:lnTo>
                    <a:pt x="1486894" y="190500"/>
                  </a:lnTo>
                  <a:lnTo>
                    <a:pt x="12963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7">
            <a:extLst>
              <a:ext uri="{FF2B5EF4-FFF2-40B4-BE49-F238E27FC236}">
                <a16:creationId xmlns:a16="http://schemas.microsoft.com/office/drawing/2014/main" id="{9611A6F2-2D58-52AC-B0DD-896317781B52}"/>
              </a:ext>
            </a:extLst>
          </p:cNvPr>
          <p:cNvSpPr txBox="1"/>
          <p:nvPr/>
        </p:nvSpPr>
        <p:spPr>
          <a:xfrm>
            <a:off x="1681480" y="4459069"/>
            <a:ext cx="1676400" cy="6464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0805" marR="752475">
              <a:lnSpc>
                <a:spcPts val="2090"/>
              </a:lnSpc>
              <a:spcBef>
                <a:spcPts val="390"/>
              </a:spcBef>
            </a:pPr>
            <a:r>
              <a:rPr sz="1800" b="1" i="1" spc="-2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18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3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update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05A2983-0F00-6F87-D75C-6AEFF7F4E426}"/>
              </a:ext>
            </a:extLst>
          </p:cNvPr>
          <p:cNvSpPr/>
          <p:nvPr/>
        </p:nvSpPr>
        <p:spPr>
          <a:xfrm>
            <a:off x="4953000" y="4724400"/>
            <a:ext cx="4800600" cy="381000"/>
          </a:xfrm>
          <a:custGeom>
            <a:avLst/>
            <a:gdLst/>
            <a:ahLst/>
            <a:cxnLst/>
            <a:rect l="l" t="t" r="r" b="b"/>
            <a:pathLst>
              <a:path w="4800600" h="304800">
                <a:moveTo>
                  <a:pt x="0" y="0"/>
                </a:moveTo>
                <a:lnTo>
                  <a:pt x="4800600" y="0"/>
                </a:lnTo>
                <a:lnTo>
                  <a:pt x="48006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1126" y="328636"/>
            <a:ext cx="4939342" cy="6321545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B791F731-8E88-1201-1CB8-7F6572B22AD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A3AE2128-8AED-ED87-11B0-3D1E188423A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2529" y="328636"/>
            <a:ext cx="1093034" cy="109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73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945" y="1716481"/>
            <a:ext cx="10326370" cy="34639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Dictionary: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person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owns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watches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over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flock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herd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Welcomes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Maintains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cleanliness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</a:t>
            </a:r>
            <a:endParaRPr sz="2800" dirty="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Supervises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ensure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safety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enjoyment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horses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too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2800" dirty="0">
              <a:latin typeface="Calibri"/>
              <a:cs typeface="Calibri"/>
            </a:endParaRPr>
          </a:p>
          <a:p>
            <a:pPr marL="107124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**It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practical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Herdsman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exhibiting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80" y="5218864"/>
            <a:ext cx="1093032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9713EAF-498E-9343-AB08-6FAC63C570C1}"/>
              </a:ext>
            </a:extLst>
          </p:cNvPr>
          <p:cNvSpPr txBox="1">
            <a:spLocks/>
          </p:cNvSpPr>
          <p:nvPr/>
        </p:nvSpPr>
        <p:spPr>
          <a:xfrm>
            <a:off x="0" y="259930"/>
            <a:ext cx="12192000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dirty="0">
                <a:solidFill>
                  <a:schemeClr val="bg1"/>
                </a:solidFill>
              </a:rPr>
              <a:t>What</a:t>
            </a:r>
            <a:r>
              <a:rPr lang="en-US" sz="4300" spc="185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is</a:t>
            </a:r>
            <a:r>
              <a:rPr lang="en-US" sz="4300" spc="180" dirty="0">
                <a:solidFill>
                  <a:schemeClr val="bg1"/>
                </a:solidFill>
              </a:rPr>
              <a:t> </a:t>
            </a:r>
            <a:r>
              <a:rPr lang="en-US" sz="4300" dirty="0" err="1">
                <a:solidFill>
                  <a:schemeClr val="bg1"/>
                </a:solidFill>
              </a:rPr>
              <a:t>Herdsmanship</a:t>
            </a:r>
            <a:endParaRPr lang="en-US" sz="43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84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945" y="1716481"/>
            <a:ext cx="10246360" cy="23209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Encourage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horses</a:t>
            </a:r>
            <a:endParaRPr sz="2800" dirty="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spcBef>
                <a:spcPts val="1019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unknowingly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something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unsafe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unhealthy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horses</a:t>
            </a:r>
            <a:endParaRPr sz="2800" dirty="0">
              <a:latin typeface="Calibri"/>
              <a:cs typeface="Calibri"/>
            </a:endParaRPr>
          </a:p>
          <a:p>
            <a:pPr marL="241300" marR="391795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deserve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know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fabulous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4-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fun, friendly,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nice,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tidy,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smart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good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attitudes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80" y="5218864"/>
            <a:ext cx="1093032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C818A8E9-3DC1-2265-AD5A-335B350DF54B}"/>
              </a:ext>
            </a:extLst>
          </p:cNvPr>
          <p:cNvSpPr txBox="1">
            <a:spLocks/>
          </p:cNvSpPr>
          <p:nvPr/>
        </p:nvSpPr>
        <p:spPr>
          <a:xfrm>
            <a:off x="0" y="259930"/>
            <a:ext cx="12192000" cy="691215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400" dirty="0">
                <a:solidFill>
                  <a:schemeClr val="bg1"/>
                </a:solidFill>
              </a:rPr>
              <a:t>Why</a:t>
            </a:r>
            <a:r>
              <a:rPr lang="en-US" sz="4400" spc="18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is</a:t>
            </a:r>
            <a:r>
              <a:rPr lang="en-US" sz="4400" spc="19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Herdsmanship</a:t>
            </a:r>
            <a:r>
              <a:rPr lang="en-US" sz="4400" spc="185" dirty="0">
                <a:solidFill>
                  <a:schemeClr val="bg1"/>
                </a:solidFill>
              </a:rPr>
              <a:t> </a:t>
            </a:r>
            <a:r>
              <a:rPr lang="en-US" sz="4400" spc="-10" dirty="0">
                <a:solidFill>
                  <a:schemeClr val="bg1"/>
                </a:solidFill>
              </a:rPr>
              <a:t>Important?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1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32832" y="2396744"/>
            <a:ext cx="4879340" cy="30613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Cleans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aisle</a:t>
            </a:r>
            <a:r>
              <a:rPr sz="1500" spc="-25" dirty="0">
                <a:latin typeface="Calibri"/>
                <a:cs typeface="Calibri"/>
              </a:rPr>
              <a:t>way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Calibri"/>
                <a:cs typeface="Calibri"/>
              </a:rPr>
              <a:t>Welcomes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visitors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Calibri"/>
                <a:cs typeface="Calibri"/>
              </a:rPr>
              <a:t>Answers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visitor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questions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Calibri"/>
                <a:cs typeface="Calibri"/>
              </a:rPr>
              <a:t>Monitors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safety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horses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public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Knows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whereabouts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exhibitors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Calibri"/>
                <a:cs typeface="Calibri"/>
              </a:rPr>
              <a:t>Informs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exhibitors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if</a:t>
            </a:r>
            <a:r>
              <a:rPr sz="1500" spc="-10" dirty="0">
                <a:latin typeface="Calibri"/>
                <a:cs typeface="Calibri"/>
              </a:rPr>
              <a:t> attention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required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on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their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exhibit</a:t>
            </a:r>
            <a:endParaRPr sz="1500" dirty="0">
              <a:latin typeface="Calibri"/>
              <a:cs typeface="Calibri"/>
            </a:endParaRPr>
          </a:p>
          <a:p>
            <a:pPr marL="469900" marR="203200" indent="-457200">
              <a:lnSpc>
                <a:spcPct val="72000"/>
              </a:lnSpc>
              <a:spcBef>
                <a:spcPts val="1010"/>
              </a:spcBef>
              <a:buAutoNum type="arabicPeriod"/>
              <a:tabLst>
                <a:tab pos="469900" algn="l"/>
              </a:tabLst>
            </a:pPr>
            <a:r>
              <a:rPr sz="1500" dirty="0">
                <a:latin typeface="Calibri"/>
                <a:cs typeface="Calibri"/>
              </a:rPr>
              <a:t>Greets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answers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questions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Herdsmanship Judge(s)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Confirms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water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manure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charts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up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date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spc="-30" dirty="0">
                <a:latin typeface="Calibri"/>
                <a:cs typeface="Calibri"/>
              </a:rPr>
              <a:t>Tops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water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buckets</a:t>
            </a:r>
            <a:endParaRPr sz="15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Reminds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lang="en-US" sz="1500" dirty="0">
                <a:latin typeface="Calibri"/>
                <a:cs typeface="Calibri"/>
              </a:rPr>
              <a:t>Fair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goers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pet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touch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horses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532" y="2066035"/>
            <a:ext cx="6498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44795" algn="l"/>
              </a:tabLst>
            </a:pPr>
            <a:r>
              <a:rPr sz="2400" b="1" spc="-10" dirty="0">
                <a:latin typeface="Calibri"/>
                <a:cs typeface="Calibri"/>
              </a:rPr>
              <a:t>Herdsman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Exhibitor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5242" y="2396744"/>
            <a:ext cx="4821555" cy="27838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69265" algn="l"/>
              </a:tabLst>
            </a:pPr>
            <a:r>
              <a:rPr sz="1500" spc="-10" dirty="0">
                <a:latin typeface="Calibri"/>
                <a:cs typeface="Calibri"/>
              </a:rPr>
              <a:t>Maintains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stall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free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poo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wet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shavings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Adds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“ample”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clean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shavings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Fills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water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buckets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Feeds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hay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grain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Updates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water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manure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charts</a:t>
            </a:r>
            <a:endParaRPr sz="1500">
              <a:latin typeface="Calibri"/>
              <a:cs typeface="Calibri"/>
            </a:endParaRPr>
          </a:p>
          <a:p>
            <a:pPr marL="469900" marR="660400" indent="-457200">
              <a:lnSpc>
                <a:spcPct val="72000"/>
              </a:lnSpc>
              <a:spcBef>
                <a:spcPts val="890"/>
              </a:spcBef>
              <a:buAutoNum type="arabicPeriod"/>
              <a:tabLst>
                <a:tab pos="469900" algn="l"/>
              </a:tabLst>
            </a:pPr>
            <a:r>
              <a:rPr sz="1500" dirty="0">
                <a:latin typeface="Calibri"/>
                <a:cs typeface="Calibri"/>
              </a:rPr>
              <a:t>Keeps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tack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stall(s)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changing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room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clean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and </a:t>
            </a:r>
            <a:r>
              <a:rPr sz="1500" spc="-10" dirty="0">
                <a:latin typeface="Calibri"/>
                <a:cs typeface="Calibri"/>
              </a:rPr>
              <a:t>organized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Reports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in/out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Herdsman,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Barn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Supervisor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(adult)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Secures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stall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latch,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clip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halter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Store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equipment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out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of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public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view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keeping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stall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5242" y="5014976"/>
            <a:ext cx="3801110" cy="9004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1500" dirty="0">
                <a:latin typeface="Calibri"/>
                <a:cs typeface="Calibri"/>
              </a:rPr>
              <a:t>front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tidy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clean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00"/>
              </a:spcBef>
              <a:buAutoNum type="arabicPeriod" startAt="10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Be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exhibit,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your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horse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your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stall</a:t>
            </a:r>
            <a:endParaRPr sz="15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480"/>
              </a:spcBef>
              <a:buAutoNum type="arabicPeriod" startAt="10"/>
              <a:tabLst>
                <a:tab pos="469265" algn="l"/>
              </a:tabLst>
            </a:pPr>
            <a:r>
              <a:rPr sz="1500" dirty="0">
                <a:latin typeface="Calibri"/>
                <a:cs typeface="Calibri"/>
              </a:rPr>
              <a:t>Is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prepared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attends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classes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1955" y="365125"/>
            <a:ext cx="1093032" cy="10930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668" y="5589549"/>
            <a:ext cx="1443887" cy="120023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C4F6CBFB-B501-2F41-9434-919094048451}"/>
              </a:ext>
            </a:extLst>
          </p:cNvPr>
          <p:cNvSpPr txBox="1">
            <a:spLocks/>
          </p:cNvSpPr>
          <p:nvPr/>
        </p:nvSpPr>
        <p:spPr>
          <a:xfrm>
            <a:off x="0" y="131300"/>
            <a:ext cx="12192000" cy="1560684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3970" algn="ctr">
              <a:lnSpc>
                <a:spcPct val="100000"/>
              </a:lnSpc>
              <a:spcBef>
                <a:spcPts val="459"/>
              </a:spcBef>
            </a:pPr>
            <a:r>
              <a:rPr lang="en-US" sz="5400" dirty="0">
                <a:solidFill>
                  <a:schemeClr val="bg1"/>
                </a:solidFill>
              </a:rPr>
              <a:t>The</a:t>
            </a:r>
            <a:r>
              <a:rPr lang="en-US" sz="5400" spc="110" dirty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Job</a:t>
            </a:r>
            <a:r>
              <a:rPr lang="en-US" sz="5400" spc="114" dirty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of</a:t>
            </a:r>
            <a:r>
              <a:rPr lang="en-US" sz="5400" spc="110" dirty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a</a:t>
            </a:r>
            <a:r>
              <a:rPr lang="en-US" sz="5400" spc="114" dirty="0">
                <a:solidFill>
                  <a:schemeClr val="bg1"/>
                </a:solidFill>
              </a:rPr>
              <a:t> </a:t>
            </a:r>
            <a:r>
              <a:rPr lang="en-US" sz="5400" spc="-10" dirty="0">
                <a:solidFill>
                  <a:schemeClr val="bg1"/>
                </a:solidFill>
              </a:rPr>
              <a:t>Herdsman</a:t>
            </a:r>
            <a:endParaRPr lang="en-US" sz="5400" dirty="0">
              <a:solidFill>
                <a:schemeClr val="bg1"/>
              </a:solidFill>
            </a:endParaRPr>
          </a:p>
          <a:p>
            <a:pPr marL="1283335" algn="ctr">
              <a:lnSpc>
                <a:spcPct val="100000"/>
              </a:lnSpc>
              <a:spcBef>
                <a:spcPts val="295"/>
              </a:spcBef>
            </a:pPr>
            <a:r>
              <a:rPr lang="en-US" sz="4400" dirty="0">
                <a:solidFill>
                  <a:schemeClr val="bg1"/>
                </a:solidFill>
              </a:rPr>
              <a:t>–</a:t>
            </a:r>
            <a:r>
              <a:rPr lang="en-US" sz="4400" spc="-6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in</a:t>
            </a:r>
            <a:r>
              <a:rPr lang="en-US" sz="4400" spc="-45" dirty="0">
                <a:solidFill>
                  <a:schemeClr val="bg1"/>
                </a:solidFill>
              </a:rPr>
              <a:t> </a:t>
            </a:r>
            <a:r>
              <a:rPr lang="en-US" sz="4400" spc="-20" dirty="0">
                <a:solidFill>
                  <a:schemeClr val="bg1"/>
                </a:solidFill>
              </a:rPr>
              <a:t>contrast</a:t>
            </a:r>
            <a:r>
              <a:rPr lang="en-US" sz="4400" spc="-45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to</a:t>
            </a:r>
            <a:r>
              <a:rPr lang="en-US" sz="4400" spc="-55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the</a:t>
            </a:r>
            <a:r>
              <a:rPr lang="en-US" sz="4400" spc="-55" dirty="0">
                <a:solidFill>
                  <a:schemeClr val="bg1"/>
                </a:solidFill>
              </a:rPr>
              <a:t> </a:t>
            </a:r>
            <a:r>
              <a:rPr lang="en-US" sz="4400" spc="-10" dirty="0">
                <a:solidFill>
                  <a:schemeClr val="bg1"/>
                </a:solidFill>
              </a:rPr>
              <a:t>Exhibitor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09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09887"/>
            <a:ext cx="11912537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4300" spc="-10" dirty="0">
                <a:solidFill>
                  <a:schemeClr val="bg1"/>
                </a:solidFill>
              </a:rPr>
              <a:t>HERDS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62" y="620267"/>
            <a:ext cx="17494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Barn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Hours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462" y="961694"/>
            <a:ext cx="10925810" cy="5891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865" indent="-228600">
              <a:lnSpc>
                <a:spcPts val="2915"/>
              </a:lnSpc>
              <a:spcBef>
                <a:spcPts val="100"/>
              </a:spcBef>
              <a:buFont typeface="Arial"/>
              <a:buChar char="•"/>
              <a:tabLst>
                <a:tab pos="697865" algn="l"/>
              </a:tabLst>
            </a:pPr>
            <a:r>
              <a:rPr sz="2600" dirty="0">
                <a:latin typeface="Calibri"/>
                <a:cs typeface="Calibri"/>
              </a:rPr>
              <a:t>6am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10pm</a:t>
            </a:r>
            <a:endParaRPr sz="2600" dirty="0">
              <a:latin typeface="Calibri"/>
              <a:cs typeface="Calibri"/>
            </a:endParaRPr>
          </a:p>
          <a:p>
            <a:pPr marL="1155065" lvl="1" indent="-228600">
              <a:lnSpc>
                <a:spcPts val="2700"/>
              </a:lnSpc>
              <a:buFont typeface="Arial"/>
              <a:buChar char="•"/>
              <a:tabLst>
                <a:tab pos="1155065" algn="l"/>
              </a:tabLst>
            </a:pPr>
            <a:r>
              <a:rPr sz="2600" dirty="0">
                <a:latin typeface="Calibri"/>
                <a:cs typeface="Calibri"/>
              </a:rPr>
              <a:t>Members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shift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10am-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6pm</a:t>
            </a:r>
            <a:endParaRPr sz="2600" dirty="0">
              <a:latin typeface="Calibri"/>
              <a:cs typeface="Calibri"/>
            </a:endParaRPr>
          </a:p>
          <a:p>
            <a:pPr marL="1612900" lvl="2" indent="-228600">
              <a:lnSpc>
                <a:spcPts val="2700"/>
              </a:lnSpc>
              <a:buFont typeface="Arial"/>
              <a:buChar char="•"/>
              <a:tabLst>
                <a:tab pos="16129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present</a:t>
            </a:r>
            <a:endParaRPr sz="2600" dirty="0">
              <a:latin typeface="Calibri"/>
              <a:cs typeface="Calibri"/>
            </a:endParaRPr>
          </a:p>
          <a:p>
            <a:pPr marL="1155065" lvl="1" indent="-228600">
              <a:lnSpc>
                <a:spcPts val="2700"/>
              </a:lnSpc>
              <a:buFont typeface="Arial"/>
              <a:buChar char="•"/>
              <a:tabLst>
                <a:tab pos="1155065" algn="l"/>
              </a:tabLst>
            </a:pPr>
            <a:r>
              <a:rPr sz="2600" dirty="0">
                <a:latin typeface="Calibri"/>
                <a:cs typeface="Calibri"/>
              </a:rPr>
              <a:t>An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adult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barn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6am-</a:t>
            </a:r>
            <a:r>
              <a:rPr sz="2600" spc="-20" dirty="0">
                <a:latin typeface="Calibri"/>
                <a:cs typeface="Calibri"/>
              </a:rPr>
              <a:t>10pm</a:t>
            </a:r>
            <a:endParaRPr sz="2600" dirty="0">
              <a:latin typeface="Calibri"/>
              <a:cs typeface="Calibri"/>
            </a:endParaRPr>
          </a:p>
          <a:p>
            <a:pPr marL="1612900" lvl="2" indent="-228600">
              <a:lnSpc>
                <a:spcPts val="2895"/>
              </a:lnSpc>
              <a:buFont typeface="Arial"/>
              <a:buChar char="•"/>
              <a:tabLst>
                <a:tab pos="16129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member/horse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present</a:t>
            </a:r>
            <a:endParaRPr lang="en-US" sz="2600" spc="-10" dirty="0">
              <a:latin typeface="Calibri"/>
              <a:cs typeface="Calibri"/>
            </a:endParaRPr>
          </a:p>
          <a:p>
            <a:pPr marL="1384300" lvl="2">
              <a:lnSpc>
                <a:spcPts val="2895"/>
              </a:lnSpc>
              <a:tabLst>
                <a:tab pos="1612900" algn="l"/>
              </a:tabLst>
            </a:pPr>
            <a:r>
              <a:rPr lang="en-US" sz="2600" spc="-10" dirty="0">
                <a:latin typeface="Calibri"/>
                <a:cs typeface="Calibri"/>
              </a:rPr>
              <a:t>BARNS ARE CLOSED BETWEEN 10PM &amp;6AM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110"/>
              </a:lnSpc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Members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only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stalls</a:t>
            </a:r>
            <a:endParaRPr lang="en-US" sz="2600" spc="-10" dirty="0">
              <a:latin typeface="Calibri"/>
              <a:cs typeface="Calibri"/>
            </a:endParaRPr>
          </a:p>
          <a:p>
            <a:pPr marL="241300" indent="-228600">
              <a:lnSpc>
                <a:spcPts val="311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z="2600" spc="-10" dirty="0">
                <a:latin typeface="Calibri"/>
                <a:cs typeface="Calibri"/>
              </a:rPr>
              <a:t>Horses must be haltered and tied in the stall or have a 2</a:t>
            </a:r>
            <a:r>
              <a:rPr lang="en-US" sz="2600" spc="-10" baseline="30000" dirty="0">
                <a:latin typeface="Calibri"/>
                <a:cs typeface="Calibri"/>
              </a:rPr>
              <a:t>nd</a:t>
            </a:r>
            <a:r>
              <a:rPr lang="en-US" sz="2600" spc="-10" dirty="0">
                <a:latin typeface="Calibri"/>
                <a:cs typeface="Calibri"/>
              </a:rPr>
              <a:t> person at the stall door while cleaning if the stall door is open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2905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Lead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rope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Halter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door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inside</a:t>
            </a:r>
            <a:endParaRPr sz="2600" dirty="0">
              <a:latin typeface="Calibri"/>
              <a:cs typeface="Calibri"/>
            </a:endParaRPr>
          </a:p>
          <a:p>
            <a:pPr marL="697865" marR="8890" lvl="1" indent="-228600">
              <a:lnSpc>
                <a:spcPct val="70700"/>
              </a:lnSpc>
              <a:spcBef>
                <a:spcPts val="700"/>
              </a:spcBef>
              <a:buFont typeface="Arial"/>
              <a:buChar char="•"/>
              <a:tabLst>
                <a:tab pos="697865" algn="l"/>
              </a:tabLst>
            </a:pPr>
            <a:r>
              <a:rPr sz="2600" dirty="0">
                <a:latin typeface="Calibri"/>
                <a:cs typeface="Calibri"/>
              </a:rPr>
              <a:t>This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safety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getting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out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deter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public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opening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doors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also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quick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safety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purposes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485"/>
              </a:lnSpc>
              <a:buFont typeface="Arial"/>
              <a:buChar char="•"/>
              <a:tabLst>
                <a:tab pos="241300" algn="l"/>
              </a:tabLst>
            </a:pPr>
            <a:r>
              <a:rPr sz="3000" b="1" dirty="0">
                <a:latin typeface="Calibri"/>
                <a:cs typeface="Calibri"/>
              </a:rPr>
              <a:t>CLUBS</a:t>
            </a:r>
            <a:r>
              <a:rPr sz="3000" b="1" spc="-7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–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share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herds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shifts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and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post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on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FB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you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need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help</a:t>
            </a:r>
            <a:endParaRPr sz="3000" dirty="0">
              <a:latin typeface="Calibri"/>
              <a:cs typeface="Calibri"/>
            </a:endParaRPr>
          </a:p>
          <a:p>
            <a:pPr marL="1681480" marR="5080" indent="-1144270">
              <a:lnSpc>
                <a:spcPts val="2710"/>
              </a:lnSpc>
            </a:pPr>
            <a:endParaRPr lang="en-US" sz="2600" dirty="0">
              <a:latin typeface="Calibri"/>
              <a:cs typeface="Calibri"/>
            </a:endParaRPr>
          </a:p>
          <a:p>
            <a:pPr marL="1681480" marR="5080" indent="-1144270">
              <a:lnSpc>
                <a:spcPts val="2710"/>
              </a:lnSpc>
            </a:pPr>
            <a:r>
              <a:rPr sz="2600" dirty="0">
                <a:latin typeface="Calibri"/>
                <a:cs typeface="Calibri"/>
              </a:rPr>
              <a:t>REMINDER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**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Parents/Adults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herds,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sweeping,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cleaning,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45" dirty="0">
                <a:latin typeface="Calibri"/>
                <a:cs typeface="Calibri"/>
              </a:rPr>
              <a:t>water,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etc.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10am-</a:t>
            </a:r>
            <a:r>
              <a:rPr sz="2600" dirty="0">
                <a:latin typeface="Calibri"/>
                <a:cs typeface="Calibri"/>
              </a:rPr>
              <a:t>6pm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never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stalls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unless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emergency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6984" y="167159"/>
            <a:ext cx="1093036" cy="10930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12" y="5961934"/>
            <a:ext cx="772067" cy="7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75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09887"/>
            <a:ext cx="12277725" cy="13683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WHO</a:t>
            </a:r>
            <a:r>
              <a:rPr lang="en-US" sz="44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GETS</a:t>
            </a:r>
            <a:r>
              <a:rPr lang="en-US" sz="4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JUDGED</a:t>
            </a:r>
            <a:r>
              <a:rPr lang="en-US" sz="4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4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br>
              <a:rPr lang="en-US" sz="4400" b="1" spc="-5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HOW</a:t>
            </a:r>
            <a:r>
              <a:rPr lang="en-US" sz="4400" b="1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en-US" sz="4400" b="1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b="1" spc="-10" dirty="0">
                <a:solidFill>
                  <a:schemeClr val="bg1"/>
                </a:solidFill>
                <a:latin typeface="Calibri"/>
                <a:cs typeface="Calibri"/>
              </a:rPr>
              <a:t>HERDS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012" y="1317467"/>
            <a:ext cx="10925810" cy="4691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4300"/>
              </a:lnSpc>
              <a:spcBef>
                <a:spcPts val="260"/>
              </a:spcBef>
            </a:pPr>
            <a:r>
              <a:rPr lang="en-US" sz="2800" dirty="0">
                <a:latin typeface="Times New Roman"/>
                <a:cs typeface="Times New Roman"/>
              </a:rPr>
              <a:t>Club</a:t>
            </a:r>
            <a:r>
              <a:rPr lang="en-US" sz="2800" spc="434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earns</a:t>
            </a:r>
            <a:r>
              <a:rPr lang="en-US" sz="2800" spc="44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danishes</a:t>
            </a:r>
            <a:r>
              <a:rPr lang="en-US" sz="2800" spc="44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based</a:t>
            </a:r>
            <a:r>
              <a:rPr lang="en-US" sz="2800" spc="44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on</a:t>
            </a:r>
            <a:r>
              <a:rPr lang="en-US" sz="2800" spc="434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44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herdsman,</a:t>
            </a:r>
            <a:r>
              <a:rPr lang="en-US" sz="2800" spc="44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cleanliness</a:t>
            </a:r>
            <a:r>
              <a:rPr lang="en-US" sz="2800" spc="440" dirty="0">
                <a:latin typeface="Times New Roman"/>
                <a:cs typeface="Times New Roman"/>
              </a:rPr>
              <a:t> </a:t>
            </a:r>
            <a:r>
              <a:rPr lang="en-US" sz="2800" spc="-25" dirty="0">
                <a:latin typeface="Times New Roman"/>
                <a:cs typeface="Times New Roman"/>
              </a:rPr>
              <a:t>of </a:t>
            </a:r>
            <a:r>
              <a:rPr lang="en-US" sz="2800" dirty="0">
                <a:latin typeface="Times New Roman"/>
                <a:cs typeface="Times New Roman"/>
              </a:rPr>
              <a:t>the aisle, and the condition of the decorations. </a:t>
            </a:r>
          </a:p>
          <a:p>
            <a:pPr marL="12700" marR="5080" algn="just">
              <a:lnSpc>
                <a:spcPts val="4300"/>
              </a:lnSpc>
              <a:spcBef>
                <a:spcPts val="260"/>
              </a:spcBef>
            </a:pPr>
            <a:endParaRPr lang="en-US" sz="2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4300"/>
              </a:lnSpc>
              <a:spcBef>
                <a:spcPts val="260"/>
              </a:spcBef>
            </a:pPr>
            <a:r>
              <a:rPr lang="en-US" sz="2800" dirty="0">
                <a:latin typeface="Times New Roman"/>
                <a:cs typeface="Times New Roman"/>
              </a:rPr>
              <a:t>Exhibitor earns </a:t>
            </a:r>
            <a:r>
              <a:rPr lang="en-US" sz="2800" dirty="0" err="1">
                <a:latin typeface="Times New Roman"/>
                <a:cs typeface="Times New Roman"/>
              </a:rPr>
              <a:t>danishes</a:t>
            </a:r>
            <a:r>
              <a:rPr lang="en-US" sz="2800" dirty="0">
                <a:latin typeface="Times New Roman"/>
                <a:cs typeface="Times New Roman"/>
              </a:rPr>
              <a:t> based on cleanliness of their horse, stall  and  water.   If  a  members  scores  poorly  it  could negatively</a:t>
            </a:r>
            <a:r>
              <a:rPr lang="en-US" sz="2800" spc="-6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affect</a:t>
            </a:r>
            <a:r>
              <a:rPr lang="en-US" sz="2800" spc="-6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them</a:t>
            </a:r>
            <a:r>
              <a:rPr lang="en-US" sz="2800" spc="-6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going</a:t>
            </a:r>
            <a:r>
              <a:rPr lang="en-US" sz="2800" spc="-6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to</a:t>
            </a:r>
            <a:r>
              <a:rPr lang="en-US" sz="2800" spc="-6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the</a:t>
            </a:r>
            <a:r>
              <a:rPr lang="en-US" sz="2800" spc="-5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State</a:t>
            </a:r>
            <a:r>
              <a:rPr lang="en-US" sz="2800" spc="-55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Fair.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lang="en-US" sz="2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lang="en-US" sz="2800" dirty="0">
                <a:latin typeface="Times New Roman"/>
                <a:cs typeface="Times New Roman"/>
              </a:rPr>
              <a:t>Be</a:t>
            </a:r>
            <a:r>
              <a:rPr lang="en-US" sz="2800" spc="-3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sure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to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sign</a:t>
            </a: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up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for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Herds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when</a:t>
            </a:r>
            <a:r>
              <a:rPr lang="en-US" sz="2800" spc="-3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you</a:t>
            </a:r>
            <a:r>
              <a:rPr lang="en-US" sz="2800" spc="-2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Times New Roman"/>
                <a:cs typeface="Times New Roman"/>
              </a:rPr>
              <a:t>register</a:t>
            </a:r>
          </a:p>
          <a:p>
            <a:pPr marL="12700" algn="just">
              <a:lnSpc>
                <a:spcPct val="100000"/>
              </a:lnSpc>
            </a:pPr>
            <a:r>
              <a:rPr lang="en-US" sz="2800" spc="-10" dirty="0">
                <a:latin typeface="Times New Roman"/>
                <a:cs typeface="Times New Roman"/>
              </a:rPr>
              <a:t>Youth that are only doing </a:t>
            </a:r>
            <a:r>
              <a:rPr lang="en-US" sz="2800" spc="-10" dirty="0" err="1">
                <a:latin typeface="Times New Roman"/>
                <a:cs typeface="Times New Roman"/>
              </a:rPr>
              <a:t>Herdsmanship</a:t>
            </a:r>
            <a:r>
              <a:rPr lang="en-US" sz="2800" spc="-10" dirty="0">
                <a:latin typeface="Times New Roman"/>
                <a:cs typeface="Times New Roman"/>
              </a:rPr>
              <a:t> must also register in </a:t>
            </a:r>
            <a:r>
              <a:rPr lang="en-US" sz="2800" spc="-10" dirty="0" err="1">
                <a:latin typeface="Times New Roman"/>
                <a:cs typeface="Times New Roman"/>
              </a:rPr>
              <a:t>ShoWorks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6984" y="167159"/>
            <a:ext cx="1093036" cy="10930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12" y="5961934"/>
            <a:ext cx="772067" cy="7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17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5A3F6-B84A-78F7-D1AF-6FB4B003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C18BC0C-D47B-6A71-3060-BCA64DBB37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268591"/>
            <a:ext cx="12192000" cy="6758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TIPS FOR SUCCESSFUL FAIR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1A55A70-9271-7C6F-A84B-5DC341375D2A}"/>
              </a:ext>
            </a:extLst>
          </p:cNvPr>
          <p:cNvSpPr txBox="1"/>
          <p:nvPr/>
        </p:nvSpPr>
        <p:spPr>
          <a:xfrm>
            <a:off x="916939" y="1222756"/>
            <a:ext cx="11081097" cy="48263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Practice</a:t>
            </a:r>
          </a:p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Keep Record Books Up To Date</a:t>
            </a:r>
          </a:p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Watch Horse’s Health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Vaccines Recommended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Given @ Least 2 Weeks Prior to Haul in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Consult Vet for Recommendations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Check for Bot Eggs &amp; Remove Them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Up To Date with Farrier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Watch for Skin Issues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De-Worm</a:t>
            </a:r>
          </a:p>
        </p:txBody>
      </p:sp>
    </p:spTree>
    <p:extLst>
      <p:ext uri="{BB962C8B-B14F-4D97-AF65-F5344CB8AC3E}">
        <p14:creationId xmlns:p14="http://schemas.microsoft.com/office/powerpoint/2010/main" val="9083327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7244" y="802132"/>
            <a:ext cx="10884535" cy="555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47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Herdsmanship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typically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judged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three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day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350"/>
              </a:lnSpc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Judged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once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shift,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ready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time,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day</a:t>
            </a:r>
            <a:endParaRPr sz="2200" dirty="0">
              <a:latin typeface="Calibri"/>
              <a:cs typeface="Calibri"/>
            </a:endParaRPr>
          </a:p>
          <a:p>
            <a:pPr marL="1155065" lvl="2" indent="-227965">
              <a:lnSpc>
                <a:spcPts val="2520"/>
              </a:lnSpc>
              <a:buFont typeface="Arial"/>
              <a:buChar char="•"/>
              <a:tabLst>
                <a:tab pos="1155065" algn="l"/>
              </a:tabLst>
            </a:pPr>
            <a:r>
              <a:rPr sz="2200" spc="-10" dirty="0">
                <a:latin typeface="Calibri"/>
                <a:cs typeface="Calibri"/>
              </a:rPr>
              <a:t>Twice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during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10pm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ts val="2520"/>
              </a:lnSpc>
              <a:spcBef>
                <a:spcPts val="14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Danishes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awarded</a:t>
            </a:r>
            <a:endParaRPr sz="2200" dirty="0">
              <a:latin typeface="Calibri"/>
              <a:cs typeface="Calibri"/>
            </a:endParaRPr>
          </a:p>
          <a:p>
            <a:pPr marL="1155065" lvl="1" indent="-227965">
              <a:lnSpc>
                <a:spcPts val="2350"/>
              </a:lnSpc>
              <a:buFont typeface="Arial"/>
              <a:buChar char="•"/>
              <a:tabLst>
                <a:tab pos="1155065" algn="l"/>
              </a:tabLst>
            </a:pPr>
            <a:r>
              <a:rPr sz="2200" dirty="0">
                <a:latin typeface="Calibri"/>
                <a:cs typeface="Calibri"/>
              </a:rPr>
              <a:t>Results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posted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office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*pick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daily</a:t>
            </a:r>
            <a:endParaRPr sz="2200" dirty="0">
              <a:latin typeface="Calibri"/>
              <a:cs typeface="Calibri"/>
            </a:endParaRPr>
          </a:p>
          <a:p>
            <a:pPr marL="1155065" lvl="1" indent="-227965">
              <a:lnSpc>
                <a:spcPts val="2470"/>
              </a:lnSpc>
              <a:buFont typeface="Arial"/>
              <a:buChar char="•"/>
              <a:tabLst>
                <a:tab pos="1155065" algn="l"/>
              </a:tabLst>
            </a:pPr>
            <a:r>
              <a:rPr sz="2200" b="1" dirty="0">
                <a:latin typeface="Calibri"/>
                <a:cs typeface="Calibri"/>
              </a:rPr>
              <a:t>We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need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volunteer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to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make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new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big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danish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tracking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board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to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post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by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office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Clubs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earn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special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recognition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top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quality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work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ts val="252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When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you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recognize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Herdsman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Judge(s)</a:t>
            </a:r>
            <a:endParaRPr sz="2200" dirty="0">
              <a:latin typeface="Calibri"/>
              <a:cs typeface="Calibri"/>
            </a:endParaRPr>
          </a:p>
          <a:p>
            <a:pPr marL="697865" lvl="1" indent="-228600">
              <a:lnSpc>
                <a:spcPts val="2340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Address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them</a:t>
            </a:r>
            <a:endParaRPr sz="2200" dirty="0">
              <a:latin typeface="Calibri"/>
              <a:cs typeface="Calibri"/>
            </a:endParaRPr>
          </a:p>
          <a:p>
            <a:pPr marL="697865" lvl="1" indent="-228600">
              <a:lnSpc>
                <a:spcPts val="2340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Offer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show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them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water/manure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chart</a:t>
            </a:r>
            <a:endParaRPr sz="2200" dirty="0">
              <a:latin typeface="Calibri"/>
              <a:cs typeface="Calibri"/>
            </a:endParaRPr>
          </a:p>
          <a:p>
            <a:pPr marL="697865" lvl="1" indent="-228600">
              <a:lnSpc>
                <a:spcPts val="2410"/>
              </a:lnSpc>
              <a:buFont typeface="Arial"/>
              <a:buChar char="•"/>
              <a:tabLst>
                <a:tab pos="697865" algn="l"/>
              </a:tabLst>
            </a:pPr>
            <a:r>
              <a:rPr sz="2200" dirty="0">
                <a:latin typeface="Calibri"/>
                <a:cs typeface="Calibri"/>
              </a:rPr>
              <a:t>Answer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questions</a:t>
            </a:r>
            <a:endParaRPr sz="2200" dirty="0">
              <a:latin typeface="Calibri"/>
              <a:cs typeface="Calibri"/>
            </a:endParaRPr>
          </a:p>
          <a:p>
            <a:pPr marL="1155700" lvl="2" indent="-228600">
              <a:lnSpc>
                <a:spcPts val="2070"/>
              </a:lnSpc>
              <a:buFont typeface="Arial"/>
              <a:buChar char="•"/>
              <a:tabLst>
                <a:tab pos="1155700" algn="l"/>
              </a:tabLst>
            </a:pPr>
            <a:r>
              <a:rPr sz="1900" dirty="0">
                <a:latin typeface="Calibri"/>
                <a:cs typeface="Calibri"/>
              </a:rPr>
              <a:t>How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many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stalls</a:t>
            </a:r>
            <a:endParaRPr sz="1900" dirty="0">
              <a:latin typeface="Calibri"/>
              <a:cs typeface="Calibri"/>
            </a:endParaRPr>
          </a:p>
          <a:p>
            <a:pPr marL="1155700" lvl="2" indent="-228600">
              <a:lnSpc>
                <a:spcPts val="2100"/>
              </a:lnSpc>
              <a:buFont typeface="Arial"/>
              <a:buChar char="•"/>
              <a:tabLst>
                <a:tab pos="1155700" algn="l"/>
              </a:tabLst>
            </a:pPr>
            <a:r>
              <a:rPr sz="1900" dirty="0">
                <a:latin typeface="Calibri"/>
                <a:cs typeface="Calibri"/>
              </a:rPr>
              <a:t>How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many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horse</a:t>
            </a:r>
            <a:r>
              <a:rPr lang="en-US" sz="1900" spc="-10" dirty="0">
                <a:latin typeface="Calibri"/>
                <a:cs typeface="Calibri"/>
              </a:rPr>
              <a:t>s</a:t>
            </a:r>
            <a:endParaRPr sz="1900" dirty="0">
              <a:latin typeface="Calibri"/>
              <a:cs typeface="Calibri"/>
            </a:endParaRPr>
          </a:p>
          <a:p>
            <a:pPr marL="1155700" lvl="2" indent="-228600">
              <a:lnSpc>
                <a:spcPts val="2100"/>
              </a:lnSpc>
              <a:buFont typeface="Arial"/>
              <a:buChar char="•"/>
              <a:tabLst>
                <a:tab pos="1155700" algn="l"/>
              </a:tabLst>
            </a:pPr>
            <a:r>
              <a:rPr sz="1900" dirty="0">
                <a:latin typeface="Calibri"/>
                <a:cs typeface="Calibri"/>
              </a:rPr>
              <a:t>How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many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riders</a:t>
            </a:r>
            <a:endParaRPr sz="1900" dirty="0">
              <a:latin typeface="Calibri"/>
              <a:cs typeface="Calibri"/>
            </a:endParaRPr>
          </a:p>
          <a:p>
            <a:pPr marL="1155700" lvl="2" indent="-228600">
              <a:lnSpc>
                <a:spcPts val="2185"/>
              </a:lnSpc>
              <a:buFont typeface="Arial"/>
              <a:buChar char="•"/>
              <a:tabLst>
                <a:tab pos="1155700" algn="l"/>
              </a:tabLst>
            </a:pPr>
            <a:r>
              <a:rPr sz="1900" spc="-20" dirty="0">
                <a:latin typeface="Calibri"/>
                <a:cs typeface="Calibri"/>
              </a:rPr>
              <a:t>Etc.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1900" dirty="0">
              <a:latin typeface="Calibri"/>
              <a:cs typeface="Calibri"/>
            </a:endParaRPr>
          </a:p>
          <a:p>
            <a:pPr marL="5076825" marR="5080" indent="-4123054">
              <a:lnSpc>
                <a:spcPct val="72500"/>
              </a:lnSpc>
            </a:pPr>
            <a:r>
              <a:rPr sz="2400" dirty="0">
                <a:latin typeface="Calibri"/>
                <a:cs typeface="Calibri"/>
              </a:rPr>
              <a:t>PLEASE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ASIGN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OFFICE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60" dirty="0">
                <a:latin typeface="Calibri"/>
                <a:cs typeface="Calibri"/>
              </a:rPr>
              <a:t> DAY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HERDS PAPERWORK!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6600" y="3535806"/>
            <a:ext cx="1093034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48111" y="0"/>
            <a:ext cx="1443888" cy="1200235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843B4A9-8914-6C4B-2282-51DFA4CC000F}"/>
              </a:ext>
            </a:extLst>
          </p:cNvPr>
          <p:cNvSpPr txBox="1">
            <a:spLocks/>
          </p:cNvSpPr>
          <p:nvPr/>
        </p:nvSpPr>
        <p:spPr>
          <a:xfrm>
            <a:off x="23242" y="59436"/>
            <a:ext cx="11912537" cy="68326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dirty="0" err="1">
                <a:solidFill>
                  <a:schemeClr val="bg1"/>
                </a:solidFill>
              </a:rPr>
              <a:t>Herdsmanship</a:t>
            </a:r>
            <a:r>
              <a:rPr lang="en-US" sz="4300" spc="465" dirty="0">
                <a:solidFill>
                  <a:schemeClr val="bg1"/>
                </a:solidFill>
              </a:rPr>
              <a:t> </a:t>
            </a:r>
            <a:r>
              <a:rPr lang="en-US" sz="4300" spc="-10" dirty="0">
                <a:solidFill>
                  <a:schemeClr val="bg1"/>
                </a:solidFill>
              </a:rPr>
              <a:t>Judging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5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67000" y="0"/>
            <a:ext cx="7848600" cy="6858000"/>
            <a:chOff x="2667000" y="0"/>
            <a:chExt cx="78486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721" y="0"/>
              <a:ext cx="7253878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7000" y="1752600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495300" y="0"/>
                  </a:moveTo>
                  <a:lnTo>
                    <a:pt x="4953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95300" y="285750"/>
                  </a:lnTo>
                  <a:lnTo>
                    <a:pt x="495300" y="381000"/>
                  </a:lnTo>
                  <a:lnTo>
                    <a:pt x="685800" y="1905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0200" y="1112837"/>
            <a:ext cx="6248400" cy="124968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243204" marR="4523105">
              <a:lnSpc>
                <a:spcPts val="2090"/>
              </a:lnSpc>
              <a:spcBef>
                <a:spcPts val="1230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Herdsmen</a:t>
            </a:r>
            <a:r>
              <a:rPr sz="18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0" i="1" spc="-2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0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0" i="1" dirty="0">
                <a:solidFill>
                  <a:srgbClr val="FF0000"/>
                </a:solidFill>
                <a:latin typeface="Calibri"/>
                <a:cs typeface="Calibri"/>
              </a:rPr>
              <a:t>provide</a:t>
            </a:r>
            <a:r>
              <a:rPr sz="1800" b="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0" i="1" spc="-20" dirty="0">
                <a:solidFill>
                  <a:srgbClr val="FF0000"/>
                </a:solidFill>
                <a:latin typeface="Calibri"/>
                <a:cs typeface="Calibri"/>
              </a:rPr>
              <a:t>this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67000" y="3307942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495300" y="0"/>
                </a:moveTo>
                <a:lnTo>
                  <a:pt x="495300" y="95250"/>
                </a:lnTo>
                <a:lnTo>
                  <a:pt x="0" y="95250"/>
                </a:lnTo>
                <a:lnTo>
                  <a:pt x="0" y="285750"/>
                </a:lnTo>
                <a:lnTo>
                  <a:pt x="495300" y="285750"/>
                </a:lnTo>
                <a:lnTo>
                  <a:pt x="495300" y="381000"/>
                </a:lnTo>
                <a:lnTo>
                  <a:pt x="685800" y="190500"/>
                </a:lnTo>
                <a:lnTo>
                  <a:pt x="495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0200" y="2468562"/>
            <a:ext cx="3276600" cy="126555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243204" marR="1581150" algn="just">
              <a:lnSpc>
                <a:spcPct val="99400"/>
              </a:lnSpc>
              <a:spcBef>
                <a:spcPts val="640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Herdsmen</a:t>
            </a:r>
            <a:r>
              <a:rPr sz="18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Exhibitors</a:t>
            </a:r>
            <a:r>
              <a:rPr sz="18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do/provide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67000" y="755650"/>
            <a:ext cx="4883150" cy="4274820"/>
            <a:chOff x="2667000" y="755650"/>
            <a:chExt cx="4883150" cy="4274820"/>
          </a:xfrm>
        </p:grpSpPr>
        <p:sp>
          <p:nvSpPr>
            <p:cNvPr id="10" name="object 10"/>
            <p:cNvSpPr/>
            <p:nvPr/>
          </p:nvSpPr>
          <p:spPr>
            <a:xfrm>
              <a:off x="5257800" y="762000"/>
              <a:ext cx="2286000" cy="304800"/>
            </a:xfrm>
            <a:custGeom>
              <a:avLst/>
              <a:gdLst/>
              <a:ahLst/>
              <a:cxnLst/>
              <a:rect l="l" t="t" r="r" b="b"/>
              <a:pathLst>
                <a:path w="2286000" h="304800">
                  <a:moveTo>
                    <a:pt x="0" y="152400"/>
                  </a:moveTo>
                  <a:lnTo>
                    <a:pt x="23221" y="121686"/>
                  </a:lnTo>
                  <a:lnTo>
                    <a:pt x="63086" y="102342"/>
                  </a:lnTo>
                  <a:lnTo>
                    <a:pt x="120868" y="84117"/>
                  </a:lnTo>
                  <a:lnTo>
                    <a:pt x="195206" y="67191"/>
                  </a:lnTo>
                  <a:lnTo>
                    <a:pt x="238158" y="59272"/>
                  </a:lnTo>
                  <a:lnTo>
                    <a:pt x="284738" y="51747"/>
                  </a:lnTo>
                  <a:lnTo>
                    <a:pt x="334776" y="44636"/>
                  </a:lnTo>
                  <a:lnTo>
                    <a:pt x="388103" y="37965"/>
                  </a:lnTo>
                  <a:lnTo>
                    <a:pt x="444546" y="31754"/>
                  </a:lnTo>
                  <a:lnTo>
                    <a:pt x="503937" y="26027"/>
                  </a:lnTo>
                  <a:lnTo>
                    <a:pt x="566106" y="20807"/>
                  </a:lnTo>
                  <a:lnTo>
                    <a:pt x="630881" y="16115"/>
                  </a:lnTo>
                  <a:lnTo>
                    <a:pt x="698092" y="11976"/>
                  </a:lnTo>
                  <a:lnTo>
                    <a:pt x="767570" y="8411"/>
                  </a:lnTo>
                  <a:lnTo>
                    <a:pt x="839145" y="5443"/>
                  </a:lnTo>
                  <a:lnTo>
                    <a:pt x="912645" y="3096"/>
                  </a:lnTo>
                  <a:lnTo>
                    <a:pt x="987901" y="1391"/>
                  </a:lnTo>
                  <a:lnTo>
                    <a:pt x="1064743" y="351"/>
                  </a:lnTo>
                  <a:lnTo>
                    <a:pt x="1143000" y="0"/>
                  </a:lnTo>
                  <a:lnTo>
                    <a:pt x="1221256" y="351"/>
                  </a:lnTo>
                  <a:lnTo>
                    <a:pt x="1298098" y="1391"/>
                  </a:lnTo>
                  <a:lnTo>
                    <a:pt x="1373354" y="3096"/>
                  </a:lnTo>
                  <a:lnTo>
                    <a:pt x="1446854" y="5443"/>
                  </a:lnTo>
                  <a:lnTo>
                    <a:pt x="1518428" y="8411"/>
                  </a:lnTo>
                  <a:lnTo>
                    <a:pt x="1587907" y="11976"/>
                  </a:lnTo>
                  <a:lnTo>
                    <a:pt x="1655118" y="16115"/>
                  </a:lnTo>
                  <a:lnTo>
                    <a:pt x="1719893" y="20807"/>
                  </a:lnTo>
                  <a:lnTo>
                    <a:pt x="1782061" y="26027"/>
                  </a:lnTo>
                  <a:lnTo>
                    <a:pt x="1841453" y="31754"/>
                  </a:lnTo>
                  <a:lnTo>
                    <a:pt x="1897896" y="37965"/>
                  </a:lnTo>
                  <a:lnTo>
                    <a:pt x="1951222" y="44636"/>
                  </a:lnTo>
                  <a:lnTo>
                    <a:pt x="2001261" y="51747"/>
                  </a:lnTo>
                  <a:lnTo>
                    <a:pt x="2047841" y="59272"/>
                  </a:lnTo>
                  <a:lnTo>
                    <a:pt x="2090793" y="67191"/>
                  </a:lnTo>
                  <a:lnTo>
                    <a:pt x="2129946" y="75480"/>
                  </a:lnTo>
                  <a:lnTo>
                    <a:pt x="2196177" y="93079"/>
                  </a:lnTo>
                  <a:lnTo>
                    <a:pt x="2245170" y="111886"/>
                  </a:lnTo>
                  <a:lnTo>
                    <a:pt x="2283363" y="141965"/>
                  </a:lnTo>
                  <a:lnTo>
                    <a:pt x="2286000" y="152400"/>
                  </a:lnTo>
                  <a:lnTo>
                    <a:pt x="2283363" y="162834"/>
                  </a:lnTo>
                  <a:lnTo>
                    <a:pt x="2245170" y="192913"/>
                  </a:lnTo>
                  <a:lnTo>
                    <a:pt x="2196177" y="211720"/>
                  </a:lnTo>
                  <a:lnTo>
                    <a:pt x="2129946" y="229319"/>
                  </a:lnTo>
                  <a:lnTo>
                    <a:pt x="2090793" y="237608"/>
                  </a:lnTo>
                  <a:lnTo>
                    <a:pt x="2047841" y="245527"/>
                  </a:lnTo>
                  <a:lnTo>
                    <a:pt x="2001261" y="253052"/>
                  </a:lnTo>
                  <a:lnTo>
                    <a:pt x="1951222" y="260163"/>
                  </a:lnTo>
                  <a:lnTo>
                    <a:pt x="1897896" y="266834"/>
                  </a:lnTo>
                  <a:lnTo>
                    <a:pt x="1841453" y="273045"/>
                  </a:lnTo>
                  <a:lnTo>
                    <a:pt x="1782061" y="278772"/>
                  </a:lnTo>
                  <a:lnTo>
                    <a:pt x="1719893" y="283992"/>
                  </a:lnTo>
                  <a:lnTo>
                    <a:pt x="1655118" y="288684"/>
                  </a:lnTo>
                  <a:lnTo>
                    <a:pt x="1587907" y="292823"/>
                  </a:lnTo>
                  <a:lnTo>
                    <a:pt x="1518428" y="296388"/>
                  </a:lnTo>
                  <a:lnTo>
                    <a:pt x="1446854" y="299356"/>
                  </a:lnTo>
                  <a:lnTo>
                    <a:pt x="1373354" y="301703"/>
                  </a:lnTo>
                  <a:lnTo>
                    <a:pt x="1298098" y="303408"/>
                  </a:lnTo>
                  <a:lnTo>
                    <a:pt x="1221256" y="304448"/>
                  </a:lnTo>
                  <a:lnTo>
                    <a:pt x="1143000" y="304800"/>
                  </a:lnTo>
                  <a:lnTo>
                    <a:pt x="1064743" y="304448"/>
                  </a:lnTo>
                  <a:lnTo>
                    <a:pt x="987901" y="303408"/>
                  </a:lnTo>
                  <a:lnTo>
                    <a:pt x="912645" y="301703"/>
                  </a:lnTo>
                  <a:lnTo>
                    <a:pt x="839145" y="299356"/>
                  </a:lnTo>
                  <a:lnTo>
                    <a:pt x="767570" y="296388"/>
                  </a:lnTo>
                  <a:lnTo>
                    <a:pt x="698092" y="292823"/>
                  </a:lnTo>
                  <a:lnTo>
                    <a:pt x="630881" y="288684"/>
                  </a:lnTo>
                  <a:lnTo>
                    <a:pt x="566106" y="283992"/>
                  </a:lnTo>
                  <a:lnTo>
                    <a:pt x="503937" y="278772"/>
                  </a:lnTo>
                  <a:lnTo>
                    <a:pt x="444546" y="273045"/>
                  </a:lnTo>
                  <a:lnTo>
                    <a:pt x="388103" y="266834"/>
                  </a:lnTo>
                  <a:lnTo>
                    <a:pt x="334776" y="260163"/>
                  </a:lnTo>
                  <a:lnTo>
                    <a:pt x="284738" y="253052"/>
                  </a:lnTo>
                  <a:lnTo>
                    <a:pt x="238158" y="245527"/>
                  </a:lnTo>
                  <a:lnTo>
                    <a:pt x="195206" y="237608"/>
                  </a:lnTo>
                  <a:lnTo>
                    <a:pt x="156053" y="229319"/>
                  </a:lnTo>
                  <a:lnTo>
                    <a:pt x="89822" y="211720"/>
                  </a:lnTo>
                  <a:lnTo>
                    <a:pt x="40829" y="192913"/>
                  </a:lnTo>
                  <a:lnTo>
                    <a:pt x="2636" y="162834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67000" y="4649379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495300" y="0"/>
                  </a:moveTo>
                  <a:lnTo>
                    <a:pt x="4953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95300" y="285750"/>
                  </a:lnTo>
                  <a:lnTo>
                    <a:pt x="495300" y="381000"/>
                  </a:lnTo>
                  <a:lnTo>
                    <a:pt x="685800" y="19050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00200" y="3886200"/>
            <a:ext cx="3276600" cy="118935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43204" marR="1581150" algn="just">
              <a:lnSpc>
                <a:spcPct val="99400"/>
              </a:lnSpc>
              <a:spcBef>
                <a:spcPts val="275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Herdsmen</a:t>
            </a:r>
            <a:r>
              <a:rPr sz="18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Exhibitors</a:t>
            </a:r>
            <a:r>
              <a:rPr sz="18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do/provide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67000" y="5913437"/>
            <a:ext cx="685800" cy="381000"/>
          </a:xfrm>
          <a:custGeom>
            <a:avLst/>
            <a:gdLst/>
            <a:ahLst/>
            <a:cxnLst/>
            <a:rect l="l" t="t" r="r" b="b"/>
            <a:pathLst>
              <a:path w="685800" h="381000">
                <a:moveTo>
                  <a:pt x="495300" y="0"/>
                </a:moveTo>
                <a:lnTo>
                  <a:pt x="495300" y="95249"/>
                </a:lnTo>
                <a:lnTo>
                  <a:pt x="0" y="95249"/>
                </a:lnTo>
                <a:lnTo>
                  <a:pt x="0" y="285749"/>
                </a:lnTo>
                <a:lnTo>
                  <a:pt x="495300" y="285749"/>
                </a:lnTo>
                <a:lnTo>
                  <a:pt x="495300" y="380999"/>
                </a:lnTo>
                <a:lnTo>
                  <a:pt x="685800" y="190499"/>
                </a:lnTo>
                <a:lnTo>
                  <a:pt x="495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44039" y="5418835"/>
            <a:ext cx="145669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>
              <a:lnSpc>
                <a:spcPts val="2090"/>
              </a:lnSpc>
              <a:spcBef>
                <a:spcPts val="225"/>
              </a:spcBef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Exhibitors</a:t>
            </a:r>
            <a:r>
              <a:rPr sz="18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do/provide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00200" y="5181600"/>
            <a:ext cx="7239000" cy="1447800"/>
          </a:xfrm>
          <a:custGeom>
            <a:avLst/>
            <a:gdLst/>
            <a:ahLst/>
            <a:cxnLst/>
            <a:rect l="l" t="t" r="r" b="b"/>
            <a:pathLst>
              <a:path w="7239000" h="1447800">
                <a:moveTo>
                  <a:pt x="0" y="0"/>
                </a:moveTo>
                <a:lnTo>
                  <a:pt x="7239000" y="0"/>
                </a:lnTo>
                <a:lnTo>
                  <a:pt x="7239000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34840" y="5926835"/>
            <a:ext cx="689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4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points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55292" y="5920740"/>
            <a:ext cx="689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4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points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57899" y="5911596"/>
            <a:ext cx="689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4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0000"/>
                </a:solidFill>
                <a:latin typeface="Calibri"/>
                <a:cs typeface="Calibri"/>
              </a:rPr>
              <a:t>points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043" y="126165"/>
            <a:ext cx="1093036" cy="109303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08053" y="5598505"/>
            <a:ext cx="1443892" cy="12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31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2796" y="1939036"/>
            <a:ext cx="10255250" cy="37580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adult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presence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club’s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</a:t>
            </a:r>
            <a:endParaRPr sz="2800" dirty="0">
              <a:latin typeface="Calibri"/>
              <a:cs typeface="Calibri"/>
            </a:endParaRPr>
          </a:p>
          <a:p>
            <a:pPr marL="241300" marR="118745" indent="-228600">
              <a:lnSpc>
                <a:spcPts val="300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Protect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exhibitors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herdsman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risks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including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people,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horses, </a:t>
            </a:r>
            <a:r>
              <a:rPr sz="2800" dirty="0">
                <a:latin typeface="Calibri"/>
                <a:cs typeface="Calibri"/>
              </a:rPr>
              <a:t>situations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emergencies</a:t>
            </a:r>
            <a:endParaRPr sz="2800" dirty="0">
              <a:latin typeface="Calibri"/>
              <a:cs typeface="Calibri"/>
            </a:endParaRPr>
          </a:p>
          <a:p>
            <a:pPr marL="240029" marR="5080" indent="-227965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Escalate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matters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Leader,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Supervisor(s)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and/or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Fair</a:t>
            </a:r>
            <a:r>
              <a:rPr sz="2800" spc="-20" dirty="0">
                <a:latin typeface="Calibri"/>
                <a:cs typeface="Calibri"/>
              </a:rPr>
              <a:t> 	</a:t>
            </a:r>
            <a:r>
              <a:rPr sz="2800" spc="-10" dirty="0">
                <a:latin typeface="Calibri"/>
                <a:cs typeface="Calibri"/>
              </a:rPr>
              <a:t>Superintendent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necessary</a:t>
            </a:r>
            <a:endParaRPr sz="2800" dirty="0">
              <a:latin typeface="Calibri"/>
              <a:cs typeface="Calibri"/>
            </a:endParaRPr>
          </a:p>
          <a:p>
            <a:pPr marL="240029" marR="429259" indent="-227965">
              <a:lnSpc>
                <a:spcPts val="3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Observe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ensure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safety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enjoyment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horses; 	interceding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necessary</a:t>
            </a:r>
            <a:endParaRPr lang="en-US" sz="2800" spc="-10" dirty="0">
              <a:latin typeface="Calibri"/>
              <a:cs typeface="Calibri"/>
            </a:endParaRPr>
          </a:p>
          <a:p>
            <a:pPr marL="240029" marR="429259" indent="-227965">
              <a:lnSpc>
                <a:spcPts val="3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>
                <a:latin typeface="Calibri"/>
                <a:cs typeface="Calibri"/>
              </a:rPr>
              <a:t>Clubs can request to be near a club to share parents with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7286" y="5517608"/>
            <a:ext cx="1093033" cy="10930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42412" y="373321"/>
            <a:ext cx="1443893" cy="1200233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D76701AB-6BE1-E2C8-DACB-EF681FA52581}"/>
              </a:ext>
            </a:extLst>
          </p:cNvPr>
          <p:cNvSpPr txBox="1">
            <a:spLocks/>
          </p:cNvSpPr>
          <p:nvPr/>
        </p:nvSpPr>
        <p:spPr>
          <a:xfrm>
            <a:off x="0" y="109887"/>
            <a:ext cx="11912537" cy="68326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dirty="0">
                <a:solidFill>
                  <a:schemeClr val="bg1"/>
                </a:solidFill>
              </a:rPr>
              <a:t>What is Barn Supervision</a:t>
            </a:r>
          </a:p>
        </p:txBody>
      </p:sp>
    </p:spTree>
    <p:extLst>
      <p:ext uri="{BB962C8B-B14F-4D97-AF65-F5344CB8AC3E}">
        <p14:creationId xmlns:p14="http://schemas.microsoft.com/office/powerpoint/2010/main" val="4145795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7949" y="2021332"/>
            <a:ext cx="10811510" cy="134239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0029" marR="5080" indent="-227965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visitors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unknowingly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something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unsafe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unhealthy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horses,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exhibitors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herdsman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resource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mature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problem-</a:t>
            </a:r>
            <a:r>
              <a:rPr sz="2800" dirty="0">
                <a:latin typeface="Calibri"/>
                <a:cs typeface="Calibri"/>
              </a:rPr>
              <a:t>solving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required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5399839"/>
            <a:ext cx="1093025" cy="1093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54818" y="5410415"/>
            <a:ext cx="1443893" cy="120022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305C6A0-98D6-94AA-8FE7-49F45560066F}"/>
              </a:ext>
            </a:extLst>
          </p:cNvPr>
          <p:cNvSpPr txBox="1">
            <a:spLocks/>
          </p:cNvSpPr>
          <p:nvPr/>
        </p:nvSpPr>
        <p:spPr>
          <a:xfrm>
            <a:off x="0" y="109887"/>
            <a:ext cx="11912537" cy="691215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400" dirty="0">
                <a:solidFill>
                  <a:schemeClr val="bg1"/>
                </a:solidFill>
              </a:rPr>
              <a:t>Why</a:t>
            </a:r>
            <a:r>
              <a:rPr lang="en-US" sz="4400" spc="215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is</a:t>
            </a:r>
            <a:r>
              <a:rPr lang="en-US" sz="4400" spc="229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Barn</a:t>
            </a:r>
            <a:r>
              <a:rPr lang="en-US" sz="4400" spc="22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Supervision</a:t>
            </a:r>
            <a:r>
              <a:rPr lang="en-US" sz="4400" spc="225" dirty="0">
                <a:solidFill>
                  <a:schemeClr val="bg1"/>
                </a:solidFill>
              </a:rPr>
              <a:t> </a:t>
            </a:r>
            <a:r>
              <a:rPr lang="en-US" sz="4400" spc="-10" dirty="0">
                <a:solidFill>
                  <a:schemeClr val="bg1"/>
                </a:solidFill>
              </a:rPr>
              <a:t>Important?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66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7581" y="1939188"/>
            <a:ext cx="10680700" cy="375711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Be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present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visible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exhibit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Ensures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buddy-</a:t>
            </a:r>
            <a:r>
              <a:rPr sz="2800" spc="-10" dirty="0">
                <a:latin typeface="Calibri"/>
                <a:cs typeface="Calibri"/>
              </a:rPr>
              <a:t>system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youth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Knows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whereabouts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exhibitors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herdsman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times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 algn="just">
              <a:lnSpc>
                <a:spcPts val="3000"/>
              </a:lnSpc>
              <a:spcBef>
                <a:spcPts val="1145"/>
              </a:spcBef>
              <a:buAutoNum type="arabicPeriod"/>
              <a:tabLst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Coordinates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buddy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herdsman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drop-</a:t>
            </a:r>
            <a:r>
              <a:rPr sz="2800" spc="-25" dirty="0">
                <a:latin typeface="Calibri"/>
                <a:cs typeface="Calibri"/>
              </a:rPr>
              <a:t>off,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pick-</a:t>
            </a:r>
            <a:r>
              <a:rPr sz="2800" dirty="0">
                <a:latin typeface="Calibri"/>
                <a:cs typeface="Calibri"/>
              </a:rPr>
              <a:t>ups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front </a:t>
            </a:r>
            <a:r>
              <a:rPr sz="2800" spc="-20" dirty="0">
                <a:latin typeface="Calibri"/>
                <a:cs typeface="Calibri"/>
              </a:rPr>
              <a:t>gate</a:t>
            </a:r>
            <a:endParaRPr sz="2800" dirty="0">
              <a:latin typeface="Calibri"/>
              <a:cs typeface="Calibri"/>
            </a:endParaRPr>
          </a:p>
          <a:p>
            <a:pPr marL="469900" marR="135255" indent="-457834" algn="just">
              <a:lnSpc>
                <a:spcPct val="90700"/>
              </a:lnSpc>
              <a:spcBef>
                <a:spcPts val="894"/>
              </a:spcBef>
              <a:buAutoNum type="arabicPeriod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Calls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Superintendent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another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lang="en-US" sz="2800" dirty="0">
                <a:latin typeface="Calibri"/>
                <a:cs typeface="Calibri"/>
              </a:rPr>
              <a:t> issue</a:t>
            </a:r>
            <a:r>
              <a:rPr sz="2800" spc="5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step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safety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concerns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immediately,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someone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notify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office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83690" y="5634738"/>
            <a:ext cx="1093034" cy="1093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42412" y="373321"/>
            <a:ext cx="1443893" cy="1200233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E2DD20B-E5B2-6EC2-B318-6C07D0BE152F}"/>
              </a:ext>
            </a:extLst>
          </p:cNvPr>
          <p:cNvSpPr txBox="1">
            <a:spLocks/>
          </p:cNvSpPr>
          <p:nvPr/>
        </p:nvSpPr>
        <p:spPr>
          <a:xfrm>
            <a:off x="0" y="109887"/>
            <a:ext cx="11912537" cy="68326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dirty="0">
                <a:solidFill>
                  <a:schemeClr val="bg1"/>
                </a:solidFill>
              </a:rPr>
              <a:t>The</a:t>
            </a:r>
            <a:r>
              <a:rPr lang="en-US" sz="4300" spc="120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Job</a:t>
            </a:r>
            <a:r>
              <a:rPr lang="en-US" sz="4300" spc="130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of</a:t>
            </a:r>
            <a:r>
              <a:rPr lang="en-US" sz="4300" spc="125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a</a:t>
            </a:r>
            <a:r>
              <a:rPr lang="en-US" sz="4300" spc="130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Barn</a:t>
            </a:r>
            <a:r>
              <a:rPr lang="en-US" sz="4300" spc="130" dirty="0">
                <a:solidFill>
                  <a:schemeClr val="bg1"/>
                </a:solidFill>
              </a:rPr>
              <a:t> </a:t>
            </a:r>
            <a:r>
              <a:rPr lang="en-US" sz="4300" spc="-10" dirty="0">
                <a:solidFill>
                  <a:schemeClr val="bg1"/>
                </a:solidFill>
              </a:rPr>
              <a:t>Supervisor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75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4483" y="1937155"/>
            <a:ext cx="10360025" cy="42525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Be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kind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respectful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youth,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volunteers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Fair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visitors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times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supportive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encouraging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Review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4-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Fair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rules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expectations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Comply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4-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Code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Conduct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behavior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dress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stationary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horse</a:t>
            </a:r>
            <a:endParaRPr sz="2600" dirty="0">
              <a:latin typeface="Calibri"/>
              <a:cs typeface="Calibri"/>
            </a:endParaRPr>
          </a:p>
          <a:p>
            <a:pPr marL="527050" marR="524510" indent="-514984">
              <a:lnSpc>
                <a:spcPts val="2810"/>
              </a:lnSpc>
              <a:spcBef>
                <a:spcPts val="1025"/>
              </a:spcBef>
              <a:buAutoNum type="arabicPeriod"/>
              <a:tabLst>
                <a:tab pos="527050" algn="l"/>
              </a:tabLst>
            </a:pPr>
            <a:r>
              <a:rPr sz="2600" spc="-10" dirty="0">
                <a:latin typeface="Calibri"/>
                <a:cs typeface="Calibri"/>
              </a:rPr>
              <a:t>Refrain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going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horse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stalls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encourage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members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ask/help members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Needed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volunteer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club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barn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supervisor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shifts</a:t>
            </a:r>
            <a:endParaRPr sz="2600" dirty="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050" algn="l"/>
              </a:tabLst>
            </a:pPr>
            <a:r>
              <a:rPr sz="2600" dirty="0">
                <a:latin typeface="Calibri"/>
                <a:cs typeface="Calibri"/>
              </a:rPr>
              <a:t>We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hope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volunteer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least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lang="en-US" sz="2600" dirty="0">
                <a:latin typeface="Calibri"/>
                <a:cs typeface="Calibri"/>
              </a:rPr>
              <a:t>County Level Shift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50080" y="365125"/>
            <a:ext cx="1093025" cy="1093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22433" cy="849896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62CAEC57-BC33-8D01-E7B3-92FC8407A5A8}"/>
              </a:ext>
            </a:extLst>
          </p:cNvPr>
          <p:cNvSpPr txBox="1">
            <a:spLocks/>
          </p:cNvSpPr>
          <p:nvPr/>
        </p:nvSpPr>
        <p:spPr>
          <a:xfrm>
            <a:off x="-19050" y="1253895"/>
            <a:ext cx="12192000" cy="68326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dirty="0">
                <a:solidFill>
                  <a:schemeClr val="bg1"/>
                </a:solidFill>
              </a:rPr>
              <a:t>The</a:t>
            </a:r>
            <a:r>
              <a:rPr lang="en-US" sz="4300" spc="120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Job</a:t>
            </a:r>
            <a:r>
              <a:rPr lang="en-US" sz="4300" spc="130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of</a:t>
            </a:r>
            <a:r>
              <a:rPr lang="en-US" sz="4300" spc="125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a</a:t>
            </a:r>
            <a:r>
              <a:rPr lang="en-US" sz="4300" spc="130" dirty="0">
                <a:solidFill>
                  <a:schemeClr val="bg1"/>
                </a:solidFill>
              </a:rPr>
              <a:t> </a:t>
            </a:r>
            <a:r>
              <a:rPr lang="en-US" sz="4300" dirty="0">
                <a:solidFill>
                  <a:schemeClr val="bg1"/>
                </a:solidFill>
              </a:rPr>
              <a:t>Parent/Adult during Fair</a:t>
            </a:r>
          </a:p>
        </p:txBody>
      </p:sp>
    </p:spTree>
    <p:extLst>
      <p:ext uri="{BB962C8B-B14F-4D97-AF65-F5344CB8AC3E}">
        <p14:creationId xmlns:p14="http://schemas.microsoft.com/office/powerpoint/2010/main" val="273618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2456"/>
            <a:ext cx="12192000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4300" dirty="0">
                <a:solidFill>
                  <a:schemeClr val="bg1"/>
                </a:solidFill>
              </a:rPr>
              <a:t>Haul</a:t>
            </a:r>
            <a:r>
              <a:rPr sz="4300" spc="130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Out</a:t>
            </a:r>
            <a:r>
              <a:rPr sz="4300" spc="135" dirty="0">
                <a:solidFill>
                  <a:schemeClr val="bg1"/>
                </a:solidFill>
              </a:rPr>
              <a:t> </a:t>
            </a:r>
            <a:r>
              <a:rPr sz="4300" dirty="0">
                <a:solidFill>
                  <a:schemeClr val="bg1"/>
                </a:solidFill>
              </a:rPr>
              <a:t>/</a:t>
            </a:r>
            <a:r>
              <a:rPr sz="4300" spc="135" dirty="0">
                <a:solidFill>
                  <a:schemeClr val="bg1"/>
                </a:solidFill>
              </a:rPr>
              <a:t> </a:t>
            </a:r>
            <a:r>
              <a:rPr sz="4300" spc="-10" dirty="0">
                <a:solidFill>
                  <a:schemeClr val="bg1"/>
                </a:solidFill>
              </a:rPr>
              <a:t>Transition</a:t>
            </a:r>
            <a:endParaRPr sz="43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330" y="905713"/>
            <a:ext cx="10272395" cy="6284413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889000" indent="-2279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889000" algn="l"/>
              </a:tabLst>
            </a:pPr>
            <a:r>
              <a:rPr sz="2800" dirty="0">
                <a:latin typeface="Calibri"/>
                <a:cs typeface="Calibri"/>
              </a:rPr>
              <a:t>Please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pack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items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lang="en-US" sz="2800" dirty="0">
                <a:latin typeface="Calibri"/>
                <a:cs typeface="Calibri"/>
              </a:rPr>
              <a:t> have your horse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4</a:t>
            </a:r>
            <a:r>
              <a:rPr sz="2800" spc="-25" dirty="0">
                <a:latin typeface="Calibri"/>
                <a:cs typeface="Calibri"/>
              </a:rPr>
              <a:t>pm</a:t>
            </a:r>
            <a:endParaRPr sz="2800" dirty="0">
              <a:latin typeface="Calibri"/>
              <a:cs typeface="Calibri"/>
            </a:endParaRPr>
          </a:p>
          <a:p>
            <a:pPr marL="889000" indent="-227965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889000" algn="l"/>
              </a:tabLst>
            </a:pPr>
            <a:r>
              <a:rPr sz="2800" dirty="0">
                <a:latin typeface="Calibri"/>
                <a:cs typeface="Calibri"/>
              </a:rPr>
              <a:t>Have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waiting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member</a:t>
            </a:r>
            <a:endParaRPr sz="2800" dirty="0">
              <a:latin typeface="Calibri"/>
              <a:cs typeface="Calibri"/>
            </a:endParaRPr>
          </a:p>
          <a:p>
            <a:pPr marL="889000" indent="-2279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889000" algn="l"/>
              </a:tabLst>
            </a:pPr>
            <a:r>
              <a:rPr sz="2800" dirty="0">
                <a:latin typeface="Calibri"/>
                <a:cs typeface="Calibri"/>
              </a:rPr>
              <a:t>Clean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aisles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section</a:t>
            </a:r>
            <a:endParaRPr sz="2800" dirty="0">
              <a:latin typeface="Calibri"/>
              <a:cs typeface="Calibri"/>
            </a:endParaRPr>
          </a:p>
          <a:p>
            <a:pPr marL="889000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889000" algn="l"/>
              </a:tabLst>
            </a:pPr>
            <a:r>
              <a:rPr sz="2800" dirty="0">
                <a:latin typeface="Calibri"/>
                <a:cs typeface="Calibri"/>
              </a:rPr>
              <a:t>All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garbage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out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60"/>
              </a:spcBef>
            </a:pPr>
            <a:r>
              <a:rPr sz="2800" dirty="0">
                <a:latin typeface="Calibri"/>
                <a:cs typeface="Calibri"/>
              </a:rPr>
              <a:t>Last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Day</a:t>
            </a:r>
            <a:endParaRPr sz="2800" dirty="0">
              <a:latin typeface="Calibri"/>
              <a:cs typeface="Calibri"/>
            </a:endParaRPr>
          </a:p>
          <a:p>
            <a:pPr marL="927100" indent="-457200">
              <a:lnSpc>
                <a:spcPts val="3325"/>
              </a:lnSpc>
              <a:spcBef>
                <a:spcPts val="50"/>
              </a:spcBef>
              <a:buFont typeface="Arial"/>
              <a:buChar char="•"/>
              <a:tabLst>
                <a:tab pos="927100" algn="l"/>
              </a:tabLst>
            </a:pPr>
            <a:r>
              <a:rPr sz="2800" dirty="0">
                <a:latin typeface="Calibri"/>
                <a:cs typeface="Calibri"/>
              </a:rPr>
              <a:t>Have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items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before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6pm</a:t>
            </a:r>
            <a:endParaRPr sz="2800" dirty="0">
              <a:latin typeface="Calibri"/>
              <a:cs typeface="Calibri"/>
            </a:endParaRPr>
          </a:p>
          <a:p>
            <a:pPr marL="927100" indent="-457200">
              <a:lnSpc>
                <a:spcPts val="3325"/>
              </a:lnSpc>
              <a:buFont typeface="Arial"/>
              <a:buChar char="•"/>
              <a:tabLst>
                <a:tab pos="927100" algn="l"/>
              </a:tabLst>
            </a:pPr>
            <a:r>
              <a:rPr sz="2800" dirty="0">
                <a:latin typeface="Calibri"/>
                <a:cs typeface="Calibri"/>
              </a:rPr>
              <a:t>Clean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stalls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aisles</a:t>
            </a:r>
            <a:endParaRPr sz="2800" dirty="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927100" algn="l"/>
              </a:tabLst>
            </a:pPr>
            <a:r>
              <a:rPr sz="2800" dirty="0">
                <a:latin typeface="Calibri"/>
                <a:cs typeface="Calibri"/>
              </a:rPr>
              <a:t>Leave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barn/stalls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better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found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them</a:t>
            </a:r>
            <a:endParaRPr sz="2800" dirty="0">
              <a:latin typeface="Calibri"/>
              <a:cs typeface="Calibri"/>
            </a:endParaRPr>
          </a:p>
          <a:p>
            <a:pPr marL="927100" marR="5080" indent="-457834">
              <a:lnSpc>
                <a:spcPts val="3310"/>
              </a:lnSpc>
              <a:spcBef>
                <a:spcPts val="180"/>
              </a:spcBef>
              <a:buFont typeface="Arial"/>
              <a:buChar char="•"/>
              <a:tabLst>
                <a:tab pos="927100" algn="l"/>
              </a:tabLst>
            </a:pPr>
            <a:r>
              <a:rPr sz="2800" dirty="0">
                <a:latin typeface="Calibri"/>
                <a:cs typeface="Calibri"/>
              </a:rPr>
              <a:t>Each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club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allowed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vehicle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Fair</a:t>
            </a:r>
            <a:r>
              <a:rPr sz="2800" spc="-10" dirty="0">
                <a:latin typeface="Calibri"/>
                <a:cs typeface="Calibri"/>
              </a:rPr>
              <a:t>grounds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assist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loading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Fair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decorations</a:t>
            </a:r>
            <a:endParaRPr sz="2800" dirty="0">
              <a:latin typeface="Calibri"/>
              <a:cs typeface="Calibri"/>
            </a:endParaRPr>
          </a:p>
          <a:p>
            <a:pPr marL="546100" algn="ctr">
              <a:lnSpc>
                <a:spcPct val="100000"/>
              </a:lnSpc>
              <a:spcBef>
                <a:spcPts val="3235"/>
              </a:spcBef>
            </a:pPr>
            <a:r>
              <a:rPr sz="2800" spc="-40" dirty="0">
                <a:latin typeface="Calibri"/>
                <a:cs typeface="Calibri"/>
              </a:rPr>
              <a:t>You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follow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Parking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Leaders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directions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safety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5874" y="219199"/>
            <a:ext cx="1093033" cy="10930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05172" y="5657763"/>
            <a:ext cx="1443888" cy="12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8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945" y="1716532"/>
            <a:ext cx="9879965" cy="3591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Horse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Shop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pick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up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Pack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Up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Gather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Herds</a:t>
            </a:r>
            <a:r>
              <a:rPr lang="en-US" sz="2800" dirty="0">
                <a:latin typeface="Calibri"/>
                <a:cs typeface="Calibri"/>
              </a:rPr>
              <a:t>manship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papers</a:t>
            </a:r>
            <a:endParaRPr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Leave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barn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stalls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cleaner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found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them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2800" dirty="0">
              <a:latin typeface="Calibri"/>
              <a:cs typeface="Calibri"/>
            </a:endParaRPr>
          </a:p>
          <a:p>
            <a:pPr marL="476250"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WORK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TOGETHER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</a:t>
            </a:r>
            <a:endParaRPr sz="2800" dirty="0">
              <a:latin typeface="Calibri"/>
              <a:cs typeface="Calibri"/>
            </a:endParaRPr>
          </a:p>
          <a:p>
            <a:pPr marL="475615" algn="ctr">
              <a:lnSpc>
                <a:spcPct val="100000"/>
              </a:lnSpc>
              <a:spcBef>
                <a:spcPts val="650"/>
              </a:spcBef>
            </a:pPr>
            <a:r>
              <a:rPr sz="2800" dirty="0">
                <a:latin typeface="Calibri"/>
                <a:cs typeface="Calibri"/>
              </a:rPr>
              <a:t>THINK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THINGS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Fair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286" y="481393"/>
            <a:ext cx="1093036" cy="10930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657763"/>
            <a:ext cx="1443888" cy="1200235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A2FF30CE-6E6F-D135-81D1-02CE5F3DBCCB}"/>
              </a:ext>
            </a:extLst>
          </p:cNvPr>
          <p:cNvSpPr txBox="1">
            <a:spLocks/>
          </p:cNvSpPr>
          <p:nvPr/>
        </p:nvSpPr>
        <p:spPr>
          <a:xfrm>
            <a:off x="0" y="344645"/>
            <a:ext cx="12192000" cy="68326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10"/>
              </a:spcBef>
            </a:pPr>
            <a:r>
              <a:rPr lang="en-US" sz="4300" dirty="0">
                <a:solidFill>
                  <a:schemeClr val="bg1"/>
                </a:solidFill>
              </a:rPr>
              <a:t>Last</a:t>
            </a:r>
            <a:r>
              <a:rPr lang="en-US" sz="4300" spc="114" dirty="0">
                <a:solidFill>
                  <a:schemeClr val="bg1"/>
                </a:solidFill>
              </a:rPr>
              <a:t> </a:t>
            </a:r>
            <a:r>
              <a:rPr lang="en-US" sz="4300" spc="-25" dirty="0">
                <a:solidFill>
                  <a:schemeClr val="bg1"/>
                </a:solidFill>
              </a:rPr>
              <a:t>Day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0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78C55-2A6C-0F73-3771-38DB8C72F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7E0EDE-3DE0-3785-6787-1281ECEC1E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77827"/>
            <a:ext cx="12191999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Waivers &amp; Hardships</a:t>
            </a:r>
            <a:endParaRPr sz="4300" spc="-10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BE11551-54ED-74CD-6CCB-717A0FEB1D06}"/>
              </a:ext>
            </a:extLst>
          </p:cNvPr>
          <p:cNvSpPr txBox="1"/>
          <p:nvPr/>
        </p:nvSpPr>
        <p:spPr>
          <a:xfrm>
            <a:off x="830970" y="1058633"/>
            <a:ext cx="11081097" cy="56880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Judging Waiver Request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If you did not complete one of the four Horse Judging, you may submit a judging waiver (signed by your club leader)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No Fair Premium Money will be Given</a:t>
            </a:r>
          </a:p>
          <a:p>
            <a:pPr marL="240665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4-H Hardship Form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Loss of Horse only project, Injury, Loss of Lease, Sold or Unexpected Change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Copy of Completed Horse Certificate on Non-Project Horse</a:t>
            </a:r>
            <a:r>
              <a:rPr lang="en-US" sz="2800" spc="-1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1155065" lvl="2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Signed by Member, Parent &amp; Leader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Copy of Veterinarian’s Statement on Project Horse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No Fair Premium Money will be Given</a:t>
            </a:r>
          </a:p>
          <a:p>
            <a:pPr marL="697865" lvl="1" indent="-227965"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CANNOT Qualify for State</a:t>
            </a:r>
          </a:p>
        </p:txBody>
      </p:sp>
    </p:spTree>
    <p:extLst>
      <p:ext uri="{BB962C8B-B14F-4D97-AF65-F5344CB8AC3E}">
        <p14:creationId xmlns:p14="http://schemas.microsoft.com/office/powerpoint/2010/main" val="220519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E4B84-B794-5924-DDFB-84A4168DE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AEA388E-80BD-BAE1-0D3B-12C0B035A43F}"/>
              </a:ext>
            </a:extLst>
          </p:cNvPr>
          <p:cNvSpPr txBox="1"/>
          <p:nvPr/>
        </p:nvSpPr>
        <p:spPr>
          <a:xfrm>
            <a:off x="209550" y="2509480"/>
            <a:ext cx="10964392" cy="3500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When at Fair, we are representing Snohomish Country 4-H Horse Program to the Public</a:t>
            </a:r>
          </a:p>
          <a:p>
            <a:pPr marL="697865" lvl="1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Clothing shall NOT be Revealing or Offensive in Nature</a:t>
            </a:r>
          </a:p>
          <a:p>
            <a:pPr marL="1155065" lvl="2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Straps on Sleeveless Shirts Must be 3 fingers wide or wider (approx. 2”)</a:t>
            </a:r>
          </a:p>
          <a:p>
            <a:pPr marL="1155065" lvl="2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No bare midriffs, or low-cut tops or pants that reveal underwear</a:t>
            </a:r>
          </a:p>
          <a:p>
            <a:pPr marL="1155065" lvl="2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Shorts/Skirts must be NO shorter than tips of the fingers when arms held at the sides of the body</a:t>
            </a:r>
          </a:p>
          <a:p>
            <a:pPr marL="1155065" lvl="2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Any Slogan or Insignia on clothing that Implies discrimination, ridicule, intimidation or profanity is unacceptable</a:t>
            </a:r>
          </a:p>
          <a:p>
            <a:pPr marL="1155065" lvl="2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Any display of pictures in reference to or words depicting alcohol, tobacco, illegal substances or sexual innuendo on any clothing is unacceptable</a:t>
            </a:r>
          </a:p>
          <a:p>
            <a:pPr marL="1155065" lvl="2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Display of pictures in reference to or words depicting guns or weapons is unacceptable</a:t>
            </a:r>
          </a:p>
          <a:p>
            <a:pPr marL="697865" lvl="1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000" b="1" spc="-10" dirty="0">
                <a:solidFill>
                  <a:schemeClr val="bg1"/>
                </a:solidFill>
                <a:latin typeface="Calibri"/>
                <a:cs typeface="Calibri"/>
              </a:rPr>
              <a:t>Other Items deemed inappropriate by 4-H Facilitators, Representatives or Staff are unacceptable</a:t>
            </a:r>
            <a:endParaRPr sz="2000" dirty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E731D301-1B6A-68D4-3F3C-0903D7E553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71736"/>
            <a:ext cx="12192000" cy="133754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en-US" sz="4300" spc="-10" dirty="0">
                <a:solidFill>
                  <a:schemeClr val="bg1"/>
                </a:solidFill>
              </a:rPr>
              <a:t>Code of Conduct</a:t>
            </a:r>
            <a:br>
              <a:rPr lang="en-US" sz="4300" spc="-10" dirty="0">
                <a:solidFill>
                  <a:schemeClr val="bg1"/>
                </a:solidFill>
              </a:rPr>
            </a:br>
            <a:r>
              <a:rPr lang="en-US" sz="4300" spc="-10" dirty="0">
                <a:solidFill>
                  <a:schemeClr val="bg1"/>
                </a:solidFill>
              </a:rPr>
              <a:t>Dress &amp; Grooming</a:t>
            </a:r>
            <a:endParaRPr sz="4300" spc="-10" dirty="0">
              <a:solidFill>
                <a:schemeClr val="bg1"/>
              </a:solidFill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CC332C-EFD6-441B-713E-F7F5FB183B18}"/>
              </a:ext>
            </a:extLst>
          </p:cNvPr>
          <p:cNvSpPr txBox="1"/>
          <p:nvPr/>
        </p:nvSpPr>
        <p:spPr>
          <a:xfrm>
            <a:off x="8623623" y="528244"/>
            <a:ext cx="3568377" cy="1962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24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b="1" spc="-10" dirty="0">
                <a:solidFill>
                  <a:schemeClr val="bg1"/>
                </a:solidFill>
                <a:latin typeface="Calibri"/>
                <a:cs typeface="Calibri"/>
              </a:rPr>
              <a:t>Applies to:</a:t>
            </a:r>
            <a:endParaRPr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697865" lvl="1" indent="-227965">
              <a:lnSpc>
                <a:spcPts val="2305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4-H Members</a:t>
            </a:r>
          </a:p>
          <a:p>
            <a:pPr marL="697865" lvl="1" indent="-227965">
              <a:lnSpc>
                <a:spcPts val="2305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Adult Supervisors</a:t>
            </a:r>
          </a:p>
          <a:p>
            <a:pPr marL="697865" lvl="1" indent="-227965">
              <a:lnSpc>
                <a:spcPts val="2305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Enrolled Volunteer</a:t>
            </a:r>
          </a:p>
          <a:p>
            <a:pPr marL="697865" lvl="1" indent="-227965">
              <a:lnSpc>
                <a:spcPts val="2305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Anyone in the Barns/Exhibit</a:t>
            </a:r>
          </a:p>
          <a:p>
            <a:pPr marL="697865" lvl="1" indent="-227965">
              <a:lnSpc>
                <a:spcPts val="2305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Anyone Representing 4-H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030EE3E-D5A0-7EA2-162F-CDFD1591E66C}"/>
              </a:ext>
            </a:extLst>
          </p:cNvPr>
          <p:cNvSpPr txBox="1">
            <a:spLocks/>
          </p:cNvSpPr>
          <p:nvPr/>
        </p:nvSpPr>
        <p:spPr>
          <a:xfrm>
            <a:off x="3145873" y="6010438"/>
            <a:ext cx="7112552" cy="675826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4300" spc="-1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IF IN DOUBT, DON”T WEAR IT</a:t>
            </a:r>
            <a:endParaRPr lang="en-US" sz="43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4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01329"/>
            <a:ext cx="12192000" cy="68326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sz="4300" spc="-10" dirty="0">
                <a:solidFill>
                  <a:schemeClr val="bg1"/>
                </a:solidFill>
              </a:rPr>
              <a:t>NEED TO KNOW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8017" y="884589"/>
            <a:ext cx="10682416" cy="5359159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>
            <a:lvl1pPr marL="12700">
              <a:lnSpc>
                <a:spcPct val="100000"/>
              </a:lnSpc>
              <a:spcBef>
                <a:spcPts val="110"/>
              </a:spcBef>
              <a:buNone/>
              <a:defRPr sz="4300" spc="-1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584200" indent="-571500">
              <a:buFont typeface="Arial"/>
              <a:buChar char="•"/>
            </a:pPr>
            <a:r>
              <a:rPr sz="2800" dirty="0">
                <a:latin typeface="Calibri"/>
                <a:ea typeface="+mn-ea"/>
                <a:cs typeface="Calibri"/>
              </a:rPr>
              <a:t>THEME</a:t>
            </a:r>
          </a:p>
          <a:p>
            <a:pPr marL="742950" lvl="1" indent="-285750">
              <a:buFont typeface="Arial"/>
              <a:buChar char="•"/>
            </a:pP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FLEXIBILITY AND PATIENCE</a:t>
            </a:r>
          </a:p>
          <a:p>
            <a:pPr marL="584200" indent="-571500">
              <a:buFont typeface="Arial"/>
              <a:buChar char="•"/>
            </a:pPr>
            <a:r>
              <a:rPr sz="2800" dirty="0">
                <a:latin typeface="Calibri"/>
                <a:ea typeface="+mn-ea"/>
                <a:cs typeface="Calibri"/>
              </a:rPr>
              <a:t>No food in aisles of barns</a:t>
            </a:r>
          </a:p>
          <a:p>
            <a:pPr marL="584200" indent="-571500">
              <a:buFont typeface="Arial"/>
              <a:buChar char="•"/>
            </a:pPr>
            <a:r>
              <a:rPr lang="en-US" sz="2800" dirty="0">
                <a:latin typeface="Calibri"/>
                <a:ea typeface="+mn-ea"/>
                <a:cs typeface="Calibri"/>
              </a:rPr>
              <a:t>Fair</a:t>
            </a:r>
            <a:r>
              <a:rPr sz="2800" dirty="0">
                <a:latin typeface="Calibri"/>
                <a:ea typeface="+mn-ea"/>
                <a:cs typeface="Calibri"/>
              </a:rPr>
              <a:t> Rules</a:t>
            </a:r>
          </a:p>
          <a:p>
            <a:pPr marL="742950" lvl="1" indent="-285750">
              <a:buFont typeface="Arial"/>
              <a:buChar char="•"/>
            </a:pP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No dogs in the horse park</a:t>
            </a:r>
          </a:p>
          <a:p>
            <a:pPr marL="742950" lvl="1" indent="-285750">
              <a:buFont typeface="Arial"/>
              <a:buChar char="•"/>
            </a:pP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No bikes, skateboards etc.</a:t>
            </a:r>
          </a:p>
          <a:p>
            <a:pPr marL="742950" lvl="1" indent="-285750">
              <a:buFont typeface="Arial"/>
              <a:buChar char="•"/>
            </a:pP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No overnight sleeping in the barns</a:t>
            </a:r>
          </a:p>
          <a:p>
            <a:pPr marL="742950" lvl="1" indent="-285750">
              <a:buFont typeface="Arial"/>
              <a:buChar char="•"/>
            </a:pP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No parking in fire lanes</a:t>
            </a:r>
          </a:p>
          <a:p>
            <a:pPr marL="742950" lvl="1" indent="-285750">
              <a:buFont typeface="Arial"/>
              <a:buChar char="•"/>
            </a:pP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See </a:t>
            </a:r>
            <a:r>
              <a:rPr lang="en-US" sz="2800" spc="-10" dirty="0">
                <a:solidFill>
                  <a:schemeClr val="bg1"/>
                </a:solidFill>
                <a:latin typeface="Calibri"/>
                <a:cs typeface="Calibri"/>
              </a:rPr>
              <a:t>Fair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 rules for more info</a:t>
            </a:r>
          </a:p>
          <a:p>
            <a:pPr marL="584200" indent="-571500">
              <a:buFont typeface="Arial"/>
              <a:buChar char="•"/>
            </a:pPr>
            <a:r>
              <a:rPr sz="2800" dirty="0">
                <a:latin typeface="Calibri"/>
                <a:ea typeface="+mn-ea"/>
                <a:cs typeface="Calibri"/>
              </a:rPr>
              <a:t>Helmet</a:t>
            </a:r>
          </a:p>
          <a:p>
            <a:pPr lvl="1"/>
            <a:r>
              <a:rPr dirty="0"/>
              <a:t>Ensure good fit</a:t>
            </a:r>
          </a:p>
          <a:p>
            <a:r>
              <a:rPr sz="2800" dirty="0"/>
              <a:t>Hoof Black</a:t>
            </a:r>
          </a:p>
          <a:p>
            <a:pPr lvl="1"/>
            <a:r>
              <a:rPr dirty="0"/>
              <a:t>May NOT do it directly on aisle - must use </a:t>
            </a:r>
            <a:r>
              <a:rPr lang="en-US" dirty="0"/>
              <a:t>cardboard</a:t>
            </a:r>
            <a:r>
              <a:rPr dirty="0"/>
              <a:t> or other material - outside or in stall</a:t>
            </a:r>
          </a:p>
        </p:txBody>
      </p:sp>
      <p:sp>
        <p:nvSpPr>
          <p:cNvPr id="4" name="object 4"/>
          <p:cNvSpPr txBox="1"/>
          <p:nvPr/>
        </p:nvSpPr>
        <p:spPr>
          <a:xfrm rot="1500000">
            <a:off x="9552510" y="2012886"/>
            <a:ext cx="79298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2100" spc="-15" baseline="1984" dirty="0">
                <a:latin typeface="Calibri"/>
                <a:cs typeface="Calibri"/>
              </a:rPr>
              <a:t>Appl</a:t>
            </a:r>
            <a:r>
              <a:rPr sz="1400" spc="-10" dirty="0">
                <a:latin typeface="Calibri"/>
                <a:cs typeface="Calibri"/>
              </a:rPr>
              <a:t>ies</a:t>
            </a:r>
            <a:r>
              <a:rPr sz="1400" spc="-25" dirty="0">
                <a:latin typeface="Calibri"/>
                <a:cs typeface="Calibri"/>
              </a:rPr>
              <a:t> to: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 rot="1500000">
            <a:off x="10123036" y="2573981"/>
            <a:ext cx="10064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2100" spc="-44" baseline="1984" dirty="0">
                <a:latin typeface="Calibri"/>
                <a:cs typeface="Calibri"/>
              </a:rPr>
              <a:t>4-</a:t>
            </a:r>
            <a:r>
              <a:rPr sz="2100" baseline="1984" dirty="0">
                <a:latin typeface="Calibri"/>
                <a:cs typeface="Calibri"/>
              </a:rPr>
              <a:t>H</a:t>
            </a:r>
            <a:r>
              <a:rPr sz="2100" spc="-15" baseline="1984" dirty="0">
                <a:latin typeface="Calibri"/>
                <a:cs typeface="Calibri"/>
              </a:rPr>
              <a:t> Mem</a:t>
            </a:r>
            <a:r>
              <a:rPr sz="1400" spc="-10" dirty="0">
                <a:latin typeface="Calibri"/>
                <a:cs typeface="Calibri"/>
              </a:rPr>
              <a:t>bers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1500000">
            <a:off x="10018272" y="2830038"/>
            <a:ext cx="128112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2100" baseline="1984" dirty="0">
                <a:latin typeface="Calibri"/>
                <a:cs typeface="Calibri"/>
              </a:rPr>
              <a:t>Adult</a:t>
            </a:r>
            <a:r>
              <a:rPr sz="2100" spc="-89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Supe</a:t>
            </a:r>
            <a:r>
              <a:rPr sz="1400" spc="-10" dirty="0">
                <a:latin typeface="Calibri"/>
                <a:cs typeface="Calibri"/>
              </a:rPr>
              <a:t>rvisors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1500000">
            <a:off x="9917925" y="3062516"/>
            <a:ext cx="14530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15" baseline="3968" dirty="0">
                <a:latin typeface="Calibri"/>
                <a:cs typeface="Calibri"/>
              </a:rPr>
              <a:t>“W</a:t>
            </a:r>
            <a:r>
              <a:rPr sz="2100" spc="-15" baseline="1984" dirty="0">
                <a:latin typeface="Calibri"/>
                <a:cs typeface="Calibri"/>
              </a:rPr>
              <a:t>iths”</a:t>
            </a:r>
            <a:r>
              <a:rPr sz="2100" spc="-82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durin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shift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1500000">
            <a:off x="9873477" y="2261739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9" name="object 9"/>
          <p:cNvSpPr txBox="1"/>
          <p:nvPr/>
        </p:nvSpPr>
        <p:spPr>
          <a:xfrm rot="1500000">
            <a:off x="9781061" y="2456805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0" name="object 10"/>
          <p:cNvSpPr txBox="1"/>
          <p:nvPr/>
        </p:nvSpPr>
        <p:spPr>
          <a:xfrm rot="1500000">
            <a:off x="9688486" y="2651793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1" name="object 11"/>
          <p:cNvSpPr txBox="1"/>
          <p:nvPr/>
        </p:nvSpPr>
        <p:spPr>
          <a:xfrm rot="1500000">
            <a:off x="9601371" y="2837763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2" name="object 12"/>
          <p:cNvSpPr txBox="1"/>
          <p:nvPr/>
        </p:nvSpPr>
        <p:spPr>
          <a:xfrm rot="1500000">
            <a:off x="9508720" y="3032913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3" name="object 13"/>
          <p:cNvSpPr txBox="1"/>
          <p:nvPr/>
        </p:nvSpPr>
        <p:spPr>
          <a:xfrm rot="1500000">
            <a:off x="9416067" y="3228063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4" name="object 14"/>
          <p:cNvSpPr txBox="1"/>
          <p:nvPr/>
        </p:nvSpPr>
        <p:spPr>
          <a:xfrm rot="1500000">
            <a:off x="9831830" y="3240765"/>
            <a:ext cx="143094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2100" spc="-15" baseline="1984" dirty="0">
                <a:latin typeface="Calibri"/>
                <a:cs typeface="Calibri"/>
              </a:rPr>
              <a:t>Enrolled</a:t>
            </a:r>
            <a:r>
              <a:rPr sz="2100" spc="-52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Volu</a:t>
            </a:r>
            <a:r>
              <a:rPr sz="1400" spc="-10" dirty="0">
                <a:latin typeface="Calibri"/>
                <a:cs typeface="Calibri"/>
              </a:rPr>
              <a:t>nteers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 rot="1500000">
            <a:off x="9711825" y="3563541"/>
            <a:ext cx="20188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30" baseline="3968" dirty="0">
                <a:latin typeface="Calibri"/>
                <a:cs typeface="Calibri"/>
              </a:rPr>
              <a:t>Anyone</a:t>
            </a:r>
            <a:r>
              <a:rPr sz="2100" spc="-52" baseline="3968" dirty="0">
                <a:latin typeface="Calibri"/>
                <a:cs typeface="Calibri"/>
              </a:rPr>
              <a:t> </a:t>
            </a:r>
            <a:r>
              <a:rPr sz="2100" baseline="1984" dirty="0">
                <a:latin typeface="Calibri"/>
                <a:cs typeface="Calibri"/>
              </a:rPr>
              <a:t>in</a:t>
            </a:r>
            <a:r>
              <a:rPr sz="2100" spc="-52" baseline="1984" dirty="0">
                <a:latin typeface="Calibri"/>
                <a:cs typeface="Calibri"/>
              </a:rPr>
              <a:t> </a:t>
            </a:r>
            <a:r>
              <a:rPr sz="2100" baseline="1984" dirty="0">
                <a:latin typeface="Calibri"/>
                <a:cs typeface="Calibri"/>
              </a:rPr>
              <a:t>the</a:t>
            </a:r>
            <a:r>
              <a:rPr sz="2100" spc="-44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barns/</a:t>
            </a:r>
            <a:r>
              <a:rPr sz="1400" spc="-10" dirty="0">
                <a:latin typeface="Calibri"/>
                <a:cs typeface="Calibri"/>
              </a:rPr>
              <a:t>exhibit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 rot="1500000">
            <a:off x="9629022" y="3713860"/>
            <a:ext cx="18140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30" baseline="3968" dirty="0">
                <a:latin typeface="Calibri"/>
                <a:cs typeface="Calibri"/>
              </a:rPr>
              <a:t>Any</a:t>
            </a:r>
            <a:r>
              <a:rPr sz="2100" spc="-30" baseline="1984" dirty="0">
                <a:latin typeface="Calibri"/>
                <a:cs typeface="Calibri"/>
              </a:rPr>
              <a:t>one</a:t>
            </a:r>
            <a:r>
              <a:rPr sz="2100" spc="-7" baseline="1984" dirty="0">
                <a:latin typeface="Calibri"/>
                <a:cs typeface="Calibri"/>
              </a:rPr>
              <a:t> </a:t>
            </a:r>
            <a:r>
              <a:rPr sz="2100" spc="-30" baseline="1984" dirty="0">
                <a:latin typeface="Calibri"/>
                <a:cs typeface="Calibri"/>
              </a:rPr>
              <a:t>represe</a:t>
            </a:r>
            <a:r>
              <a:rPr sz="1400" spc="-20" dirty="0">
                <a:latin typeface="Calibri"/>
                <a:cs typeface="Calibri"/>
              </a:rPr>
              <a:t>nting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4-</a:t>
            </a:r>
            <a:r>
              <a:rPr sz="1400" spc="-50" dirty="0">
                <a:latin typeface="Calibri"/>
                <a:cs typeface="Calibri"/>
              </a:rPr>
              <a:t>H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6700" y="5527891"/>
            <a:ext cx="1093025" cy="10930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51267" y="38315"/>
            <a:ext cx="1443893" cy="12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61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28247"/>
            <a:ext cx="12191999" cy="675826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sz="4300" spc="-10" dirty="0">
                <a:solidFill>
                  <a:schemeClr val="bg1"/>
                </a:solidFill>
              </a:rPr>
              <a:t>NEED TO KNOW</a:t>
            </a:r>
            <a:r>
              <a:rPr lang="en-US" sz="4300" spc="-10" dirty="0">
                <a:solidFill>
                  <a:schemeClr val="bg1"/>
                </a:solidFill>
              </a:rPr>
              <a:t> continued</a:t>
            </a:r>
            <a:endParaRPr sz="4300" spc="-1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744" y="1152548"/>
            <a:ext cx="8937016" cy="444839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Display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unsportsmanlike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conduct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prohibited</a:t>
            </a:r>
            <a:endParaRPr sz="2800" dirty="0">
              <a:latin typeface="Calibri"/>
              <a:cs typeface="Calibri"/>
            </a:endParaRPr>
          </a:p>
          <a:p>
            <a:pPr marL="240029" marR="10795" indent="-227965">
              <a:lnSpc>
                <a:spcPts val="271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Animal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abuse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kind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prohibited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 	</a:t>
            </a:r>
            <a:r>
              <a:rPr sz="2800" spc="-10" dirty="0">
                <a:latin typeface="Calibri"/>
                <a:cs typeface="Calibri"/>
              </a:rPr>
              <a:t>tolerated</a:t>
            </a:r>
            <a:endParaRPr sz="2800" dirty="0">
              <a:latin typeface="Calibri"/>
              <a:cs typeface="Calibri"/>
            </a:endParaRPr>
          </a:p>
          <a:p>
            <a:pPr marL="240029" marR="131445" indent="-227965">
              <a:lnSpc>
                <a:spcPts val="269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0" dirty="0">
                <a:latin typeface="Calibri"/>
                <a:cs typeface="Calibri"/>
              </a:rPr>
              <a:t>Take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garbage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pack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food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regularly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avoid 	</a:t>
            </a:r>
            <a:r>
              <a:rPr sz="2800" dirty="0">
                <a:latin typeface="Calibri"/>
                <a:cs typeface="Calibri"/>
              </a:rPr>
              <a:t>rodents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insects</a:t>
            </a:r>
            <a:endParaRPr sz="2800" dirty="0">
              <a:latin typeface="Calibri"/>
              <a:cs typeface="Calibri"/>
            </a:endParaRPr>
          </a:p>
          <a:p>
            <a:pPr marL="240029" marR="22225" indent="-227965">
              <a:lnSpc>
                <a:spcPct val="772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Smoking,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tobacco,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vaping,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alcohol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drugs </a:t>
            </a:r>
            <a:r>
              <a:rPr sz="2800" dirty="0">
                <a:latin typeface="Calibri"/>
                <a:cs typeface="Calibri"/>
              </a:rPr>
              <a:t>(other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those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doctor)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allowed</a:t>
            </a:r>
            <a:endParaRPr sz="2800" dirty="0">
              <a:latin typeface="Calibri"/>
              <a:cs typeface="Calibri"/>
            </a:endParaRPr>
          </a:p>
          <a:p>
            <a:pPr marL="240029" marR="5080" indent="-227965">
              <a:lnSpc>
                <a:spcPct val="804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Language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controlled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appropriate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 	</a:t>
            </a:r>
            <a:r>
              <a:rPr sz="2800" dirty="0">
                <a:latin typeface="Calibri"/>
                <a:cs typeface="Calibri"/>
              </a:rPr>
              <a:t>swearing,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behavior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cause embarrassment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(including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excessive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displays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affection)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emotional,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physical,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verbal,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mental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</a:t>
            </a:r>
            <a:r>
              <a:rPr sz="2800" dirty="0">
                <a:latin typeface="Calibri"/>
                <a:cs typeface="Calibri"/>
              </a:rPr>
              <a:t>sexual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abuse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 rot="1500000">
            <a:off x="9364766" y="2579814"/>
            <a:ext cx="79298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2100" spc="-15" baseline="1984" dirty="0">
                <a:latin typeface="Calibri"/>
                <a:cs typeface="Calibri"/>
              </a:rPr>
              <a:t>Appl</a:t>
            </a:r>
            <a:r>
              <a:rPr sz="1400" spc="-10" dirty="0">
                <a:latin typeface="Calibri"/>
                <a:cs typeface="Calibri"/>
              </a:rPr>
              <a:t>ies</a:t>
            </a:r>
            <a:r>
              <a:rPr sz="1400" spc="-25" dirty="0">
                <a:latin typeface="Calibri"/>
                <a:cs typeface="Calibri"/>
              </a:rPr>
              <a:t> to: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 rot="1500000">
            <a:off x="9935292" y="3140909"/>
            <a:ext cx="10064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2100" spc="-44" baseline="1984" dirty="0">
                <a:latin typeface="Calibri"/>
                <a:cs typeface="Calibri"/>
              </a:rPr>
              <a:t>4-</a:t>
            </a:r>
            <a:r>
              <a:rPr sz="2100" baseline="1984" dirty="0">
                <a:latin typeface="Calibri"/>
                <a:cs typeface="Calibri"/>
              </a:rPr>
              <a:t>H</a:t>
            </a:r>
            <a:r>
              <a:rPr sz="2100" spc="-15" baseline="1984" dirty="0">
                <a:latin typeface="Calibri"/>
                <a:cs typeface="Calibri"/>
              </a:rPr>
              <a:t> Mem</a:t>
            </a:r>
            <a:r>
              <a:rPr sz="1400" spc="-10" dirty="0">
                <a:latin typeface="Calibri"/>
                <a:cs typeface="Calibri"/>
              </a:rPr>
              <a:t>bers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1500000">
            <a:off x="9830529" y="3396966"/>
            <a:ext cx="128112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2100" baseline="1984" dirty="0">
                <a:latin typeface="Calibri"/>
                <a:cs typeface="Calibri"/>
              </a:rPr>
              <a:t>Adult</a:t>
            </a:r>
            <a:r>
              <a:rPr sz="2100" spc="-89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Supe</a:t>
            </a:r>
            <a:r>
              <a:rPr sz="1400" spc="-10" dirty="0">
                <a:latin typeface="Calibri"/>
                <a:cs typeface="Calibri"/>
              </a:rPr>
              <a:t>rvisors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1500000">
            <a:off x="9730180" y="3629444"/>
            <a:ext cx="145300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15" baseline="3968" dirty="0">
                <a:latin typeface="Calibri"/>
                <a:cs typeface="Calibri"/>
              </a:rPr>
              <a:t>“W</a:t>
            </a:r>
            <a:r>
              <a:rPr sz="2100" spc="-15" baseline="1984" dirty="0">
                <a:latin typeface="Calibri"/>
                <a:cs typeface="Calibri"/>
              </a:rPr>
              <a:t>iths”</a:t>
            </a:r>
            <a:r>
              <a:rPr sz="2100" spc="-82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durin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shift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1500000">
            <a:off x="9685733" y="2828667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9" name="object 9"/>
          <p:cNvSpPr txBox="1"/>
          <p:nvPr/>
        </p:nvSpPr>
        <p:spPr>
          <a:xfrm rot="1500000">
            <a:off x="9593318" y="3023733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0" name="object 10"/>
          <p:cNvSpPr txBox="1"/>
          <p:nvPr/>
        </p:nvSpPr>
        <p:spPr>
          <a:xfrm rot="1500000">
            <a:off x="9500741" y="3218721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1" name="object 11"/>
          <p:cNvSpPr txBox="1"/>
          <p:nvPr/>
        </p:nvSpPr>
        <p:spPr>
          <a:xfrm rot="1500000">
            <a:off x="9413628" y="3404692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2" name="object 12"/>
          <p:cNvSpPr txBox="1"/>
          <p:nvPr/>
        </p:nvSpPr>
        <p:spPr>
          <a:xfrm rot="1500000">
            <a:off x="9320976" y="3599841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3" name="object 13"/>
          <p:cNvSpPr txBox="1"/>
          <p:nvPr/>
        </p:nvSpPr>
        <p:spPr>
          <a:xfrm rot="1500000">
            <a:off x="9228323" y="3794991"/>
            <a:ext cx="22729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204" dirty="0">
                <a:latin typeface="Adobe Clean SemiCondensed"/>
                <a:cs typeface="Adobe Clean SemiCondensed"/>
              </a:rPr>
              <a:t>✓</a:t>
            </a:r>
            <a:endParaRPr sz="1400">
              <a:latin typeface="Adobe Clean SemiCondensed"/>
              <a:cs typeface="Adobe Clean SemiCondensed"/>
            </a:endParaRPr>
          </a:p>
        </p:txBody>
      </p:sp>
      <p:sp>
        <p:nvSpPr>
          <p:cNvPr id="14" name="object 14"/>
          <p:cNvSpPr txBox="1"/>
          <p:nvPr/>
        </p:nvSpPr>
        <p:spPr>
          <a:xfrm rot="1500000">
            <a:off x="9644087" y="3807693"/>
            <a:ext cx="143094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5"/>
              </a:lnSpc>
            </a:pPr>
            <a:r>
              <a:rPr sz="2100" spc="-15" baseline="1984" dirty="0">
                <a:latin typeface="Calibri"/>
                <a:cs typeface="Calibri"/>
              </a:rPr>
              <a:t>Enrolled</a:t>
            </a:r>
            <a:r>
              <a:rPr sz="2100" spc="-52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Volu</a:t>
            </a:r>
            <a:r>
              <a:rPr sz="1400" spc="-10" dirty="0">
                <a:latin typeface="Calibri"/>
                <a:cs typeface="Calibri"/>
              </a:rPr>
              <a:t>nteers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 rot="1500000">
            <a:off x="9524082" y="4130469"/>
            <a:ext cx="20188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30" baseline="3968" dirty="0">
                <a:latin typeface="Calibri"/>
                <a:cs typeface="Calibri"/>
              </a:rPr>
              <a:t>Anyone</a:t>
            </a:r>
            <a:r>
              <a:rPr sz="2100" spc="-52" baseline="3968" dirty="0">
                <a:latin typeface="Calibri"/>
                <a:cs typeface="Calibri"/>
              </a:rPr>
              <a:t> </a:t>
            </a:r>
            <a:r>
              <a:rPr sz="2100" baseline="1984" dirty="0">
                <a:latin typeface="Calibri"/>
                <a:cs typeface="Calibri"/>
              </a:rPr>
              <a:t>in</a:t>
            </a:r>
            <a:r>
              <a:rPr sz="2100" spc="-52" baseline="1984" dirty="0">
                <a:latin typeface="Calibri"/>
                <a:cs typeface="Calibri"/>
              </a:rPr>
              <a:t> </a:t>
            </a:r>
            <a:r>
              <a:rPr sz="2100" baseline="1984" dirty="0">
                <a:latin typeface="Calibri"/>
                <a:cs typeface="Calibri"/>
              </a:rPr>
              <a:t>the</a:t>
            </a:r>
            <a:r>
              <a:rPr sz="2100" spc="-44" baseline="1984" dirty="0">
                <a:latin typeface="Calibri"/>
                <a:cs typeface="Calibri"/>
              </a:rPr>
              <a:t> </a:t>
            </a:r>
            <a:r>
              <a:rPr sz="2100" spc="-15" baseline="1984" dirty="0">
                <a:latin typeface="Calibri"/>
                <a:cs typeface="Calibri"/>
              </a:rPr>
              <a:t>barns/</a:t>
            </a:r>
            <a:r>
              <a:rPr sz="1400" spc="-10" dirty="0">
                <a:latin typeface="Calibri"/>
                <a:cs typeface="Calibri"/>
              </a:rPr>
              <a:t>exhibit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 rot="1500000">
            <a:off x="9441020" y="4281322"/>
            <a:ext cx="18140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30" baseline="3968" dirty="0">
                <a:latin typeface="Calibri"/>
                <a:cs typeface="Calibri"/>
              </a:rPr>
              <a:t>Anyone</a:t>
            </a:r>
            <a:r>
              <a:rPr sz="2100" spc="-7" baseline="3968" dirty="0">
                <a:latin typeface="Calibri"/>
                <a:cs typeface="Calibri"/>
              </a:rPr>
              <a:t> </a:t>
            </a:r>
            <a:r>
              <a:rPr sz="2100" spc="-30" baseline="1984" dirty="0">
                <a:latin typeface="Calibri"/>
                <a:cs typeface="Calibri"/>
              </a:rPr>
              <a:t>representi</a:t>
            </a:r>
            <a:r>
              <a:rPr sz="1400" spc="-20" dirty="0">
                <a:latin typeface="Calibri"/>
                <a:cs typeface="Calibri"/>
              </a:rPr>
              <a:t>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4-</a:t>
            </a:r>
            <a:r>
              <a:rPr sz="1400" spc="-50" dirty="0">
                <a:latin typeface="Calibri"/>
                <a:cs typeface="Calibri"/>
              </a:rPr>
              <a:t>H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60762" y="412191"/>
            <a:ext cx="1093033" cy="10930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85329" y="5566397"/>
            <a:ext cx="1443893" cy="12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62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Custom 8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B7E995"/>
      </a:accent1>
      <a:accent2>
        <a:srgbClr val="B7E995"/>
      </a:accent2>
      <a:accent3>
        <a:srgbClr val="E6B91E"/>
      </a:accent3>
      <a:accent4>
        <a:srgbClr val="E76618"/>
      </a:accent4>
      <a:accent5>
        <a:srgbClr val="C42F1A"/>
      </a:accent5>
      <a:accent6>
        <a:srgbClr val="E5F7D9"/>
      </a:accent6>
      <a:hlink>
        <a:srgbClr val="4D2DC3"/>
      </a:hlink>
      <a:folHlink>
        <a:srgbClr val="4D2DC3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10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11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12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13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14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15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16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17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18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19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0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1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2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3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4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5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6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7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8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29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3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30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31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32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33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34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35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36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4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5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6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7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8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ppt/theme/themeOverride9.xml><?xml version="1.0" encoding="utf-8"?>
<a:themeOverride xmlns:a="http://schemas.openxmlformats.org/drawingml/2006/main">
  <a:clrScheme name="Custom 8">
    <a:dk1>
      <a:srgbClr val="000000"/>
    </a:dk1>
    <a:lt1>
      <a:srgbClr val="000000"/>
    </a:lt1>
    <a:dk2>
      <a:srgbClr val="000000"/>
    </a:dk2>
    <a:lt2>
      <a:srgbClr val="000000"/>
    </a:lt2>
    <a:accent1>
      <a:srgbClr val="B7E995"/>
    </a:accent1>
    <a:accent2>
      <a:srgbClr val="B7E995"/>
    </a:accent2>
    <a:accent3>
      <a:srgbClr val="E6B91E"/>
    </a:accent3>
    <a:accent4>
      <a:srgbClr val="E76618"/>
    </a:accent4>
    <a:accent5>
      <a:srgbClr val="C42F1A"/>
    </a:accent5>
    <a:accent6>
      <a:srgbClr val="E5F7D9"/>
    </a:accent6>
    <a:hlink>
      <a:srgbClr val="4D2DC3"/>
    </a:hlink>
    <a:folHlink>
      <a:srgbClr val="4D2DC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4857</TotalTime>
  <Words>3715</Words>
  <Application>Microsoft Office PowerPoint</Application>
  <PresentationFormat>Widescreen</PresentationFormat>
  <Paragraphs>542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Adobe Clean SemiCondensed</vt:lpstr>
      <vt:lpstr>Aptos</vt:lpstr>
      <vt:lpstr>Arial</vt:lpstr>
      <vt:lpstr>Arial Black</vt:lpstr>
      <vt:lpstr>Caflisch Script Pro Regular</vt:lpstr>
      <vt:lpstr>Calibri</vt:lpstr>
      <vt:lpstr>Calibri Light</vt:lpstr>
      <vt:lpstr>Graphite Std</vt:lpstr>
      <vt:lpstr>Hypatia Sans Pro Light</vt:lpstr>
      <vt:lpstr>Ryo Clean PlusN EL</vt:lpstr>
      <vt:lpstr>Times New Roman</vt:lpstr>
      <vt:lpstr>Trebuchet MS</vt:lpstr>
      <vt:lpstr>Wingdings 3</vt:lpstr>
      <vt:lpstr>Facet</vt:lpstr>
      <vt:lpstr>Prepare for Fair Presentation</vt:lpstr>
      <vt:lpstr>Where the Magic Comes Alive in 2025</vt:lpstr>
      <vt:lpstr>  You decided to go Fair….</vt:lpstr>
      <vt:lpstr>Fair Requirements</vt:lpstr>
      <vt:lpstr>TIPS FOR SUCCESSFUL FAIR</vt:lpstr>
      <vt:lpstr>Waivers &amp; Hardships</vt:lpstr>
      <vt:lpstr>Code of Conduct Dress &amp; Grooming</vt:lpstr>
      <vt:lpstr>NEED TO KNOW</vt:lpstr>
      <vt:lpstr>NEED TO KNOW continued</vt:lpstr>
      <vt:lpstr>PowerPoint Presentation</vt:lpstr>
      <vt:lpstr>LEADERS</vt:lpstr>
      <vt:lpstr>FAIR, PARKING &amp; RV PASSES</vt:lpstr>
      <vt:lpstr>MEMBERS</vt:lpstr>
      <vt:lpstr>PowerPoint Presentation</vt:lpstr>
      <vt:lpstr>Horse Shop Drop Off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SENIOR RECOGNITION</vt:lpstr>
      <vt:lpstr> </vt:lpstr>
      <vt:lpstr>PowerPoint Presentation</vt:lpstr>
      <vt:lpstr>Stall Preparation &amp; Safety Check  Sunday August 17th-August 20st</vt:lpstr>
      <vt:lpstr>What to Bring</vt:lpstr>
      <vt:lpstr>Stall Requirement</vt:lpstr>
      <vt:lpstr>Haul In &amp; Vet Check</vt:lpstr>
      <vt:lpstr>Follow red arrows</vt:lpstr>
      <vt:lpstr>What to Expect in Vet Check</vt:lpstr>
      <vt:lpstr>BODY SCORING Check</vt:lpstr>
      <vt:lpstr>Stall Card</vt:lpstr>
      <vt:lpstr>Stall Card</vt:lpstr>
      <vt:lpstr>PowerPoint Presentation</vt:lpstr>
      <vt:lpstr>Mandatory Orientation Meeting </vt:lpstr>
      <vt:lpstr>PowerPoint Presentation</vt:lpstr>
      <vt:lpstr>PowerPoint Presentation</vt:lpstr>
      <vt:lpstr>PowerPoint Presentation</vt:lpstr>
      <vt:lpstr>Water &amp; Manure Chart</vt:lpstr>
      <vt:lpstr>PowerPoint Presentation</vt:lpstr>
      <vt:lpstr>PowerPoint Presentation</vt:lpstr>
      <vt:lpstr>PowerPoint Presentation</vt:lpstr>
      <vt:lpstr>PowerPoint Presentation</vt:lpstr>
      <vt:lpstr>HERDS</vt:lpstr>
      <vt:lpstr>WHO GETS JUDGED AND  HOW for HERDS</vt:lpstr>
      <vt:lpstr>PowerPoint Presentation</vt:lpstr>
      <vt:lpstr>Herdsmen need to provide this</vt:lpstr>
      <vt:lpstr>PowerPoint Presentation</vt:lpstr>
      <vt:lpstr>PowerPoint Presentation</vt:lpstr>
      <vt:lpstr>PowerPoint Presentation</vt:lpstr>
      <vt:lpstr>PowerPoint Presentation</vt:lpstr>
      <vt:lpstr>Haul Out / Transition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for Fair Presentation</dc:title>
  <dc:creator>Laura Harding</dc:creator>
  <cp:lastModifiedBy>Billi Startzman</cp:lastModifiedBy>
  <cp:revision>6</cp:revision>
  <dcterms:created xsi:type="dcterms:W3CDTF">2025-06-02T01:57:46Z</dcterms:created>
  <dcterms:modified xsi:type="dcterms:W3CDTF">2025-06-11T00:03:32Z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2ad905-a8c6-4fac-a274-fc3a9e0c7e11_Enabled">
    <vt:lpwstr>true</vt:lpwstr>
  </property>
  <property fmtid="{D5CDD505-2E9C-101B-9397-08002B2CF9AE}" pid="3" name="MSIP_Label_ed2ad905-a8c6-4fac-a274-fc3a9e0c7e11_SetDate">
    <vt:lpwstr>2025-06-02T02:52:54Z</vt:lpwstr>
  </property>
  <property fmtid="{D5CDD505-2E9C-101B-9397-08002B2CF9AE}" pid="4" name="MSIP_Label_ed2ad905-a8c6-4fac-a274-fc3a9e0c7e11_Method">
    <vt:lpwstr>Privileged</vt:lpwstr>
  </property>
  <property fmtid="{D5CDD505-2E9C-101B-9397-08002B2CF9AE}" pid="5" name="MSIP_Label_ed2ad905-a8c6-4fac-a274-fc3a9e0c7e11_Name">
    <vt:lpwstr>ed2ad905-a8c6-4fac-a274-fc3a9e0c7e11</vt:lpwstr>
  </property>
  <property fmtid="{D5CDD505-2E9C-101B-9397-08002B2CF9AE}" pid="6" name="MSIP_Label_ed2ad905-a8c6-4fac-a274-fc3a9e0c7e11_SiteId">
    <vt:lpwstr>e201abf9-c5a3-43f8-8e29-135d4fe67e6b</vt:lpwstr>
  </property>
  <property fmtid="{D5CDD505-2E9C-101B-9397-08002B2CF9AE}" pid="7" name="MSIP_Label_ed2ad905-a8c6-4fac-a274-fc3a9e0c7e11_ActionId">
    <vt:lpwstr>4621591b-d6ca-4f1e-aab8-46a9229d8d1a</vt:lpwstr>
  </property>
  <property fmtid="{D5CDD505-2E9C-101B-9397-08002B2CF9AE}" pid="8" name="MSIP_Label_ed2ad905-a8c6-4fac-a274-fc3a9e0c7e11_ContentBits">
    <vt:lpwstr>0</vt:lpwstr>
  </property>
  <property fmtid="{D5CDD505-2E9C-101B-9397-08002B2CF9AE}" pid="9" name="MSIP_Label_ed2ad905-a8c6-4fac-a274-fc3a9e0c7e11_Tag">
    <vt:lpwstr>10, 0, 1, 1</vt:lpwstr>
  </property>
</Properties>
</file>